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3" r:id="rId8"/>
    <p:sldId id="270" r:id="rId9"/>
    <p:sldId id="269" r:id="rId10"/>
    <p:sldId id="266" r:id="rId11"/>
    <p:sldId id="268" r:id="rId12"/>
  </p:sldIdLst>
  <p:sldSz cx="12192000" cy="6858000"/>
  <p:notesSz cx="6815138" cy="99472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66ADF4-DD8C-4716-B628-4D79727AEA66}"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2CE3031C-2FBD-4818-9384-2319C816AF44}">
      <dgm:prSet/>
      <dgm:spPr/>
      <dgm:t>
        <a:bodyPr/>
        <a:lstStyle/>
        <a:p>
          <a:pPr>
            <a:defRPr cap="all"/>
          </a:pPr>
          <a:r>
            <a:rPr lang="ja-JP" altLang="en-US" dirty="0"/>
            <a:t>予防</a:t>
          </a:r>
          <a:r>
            <a:rPr lang="ja-JP" dirty="0"/>
            <a:t>対策の明確化と徹底</a:t>
          </a:r>
          <a:endParaRPr lang="en-US" dirty="0"/>
        </a:p>
      </dgm:t>
    </dgm:pt>
    <dgm:pt modelId="{4357167B-F574-456A-8BD4-F6BEA617DA5D}" type="parTrans" cxnId="{A14A589B-1B7D-4F49-B8A0-EF52A04A5143}">
      <dgm:prSet/>
      <dgm:spPr/>
      <dgm:t>
        <a:bodyPr/>
        <a:lstStyle/>
        <a:p>
          <a:endParaRPr lang="en-US"/>
        </a:p>
      </dgm:t>
    </dgm:pt>
    <dgm:pt modelId="{93FF13E8-4E3E-4F39-9C1F-5ECDCE9B3F39}" type="sibTrans" cxnId="{A14A589B-1B7D-4F49-B8A0-EF52A04A5143}">
      <dgm:prSet/>
      <dgm:spPr/>
      <dgm:t>
        <a:bodyPr/>
        <a:lstStyle/>
        <a:p>
          <a:endParaRPr lang="en-US"/>
        </a:p>
      </dgm:t>
    </dgm:pt>
    <dgm:pt modelId="{2BDBD3B4-4270-4159-9FE0-4AD97796AA45}">
      <dgm:prSet/>
      <dgm:spPr/>
      <dgm:t>
        <a:bodyPr/>
        <a:lstStyle/>
        <a:p>
          <a:pPr>
            <a:defRPr cap="all"/>
          </a:pPr>
          <a:r>
            <a:rPr lang="ja-JP"/>
            <a:t>有症状のかかりつけ患者さんやご家族への必要時</a:t>
          </a:r>
          <a:r>
            <a:rPr lang="en-US"/>
            <a:t>PCR</a:t>
          </a:r>
          <a:r>
            <a:rPr lang="ja-JP"/>
            <a:t>検査の実施（外来・訪問）</a:t>
          </a:r>
          <a:endParaRPr lang="en-US"/>
        </a:p>
      </dgm:t>
    </dgm:pt>
    <dgm:pt modelId="{656054C0-8F27-4921-AC67-3D5751C5E4F0}" type="parTrans" cxnId="{7A67C053-79D6-4704-8E53-1BFC47E6ADFC}">
      <dgm:prSet/>
      <dgm:spPr/>
      <dgm:t>
        <a:bodyPr/>
        <a:lstStyle/>
        <a:p>
          <a:endParaRPr lang="en-US"/>
        </a:p>
      </dgm:t>
    </dgm:pt>
    <dgm:pt modelId="{0FDEA421-808D-45AC-87BF-E27812EC7D65}" type="sibTrans" cxnId="{7A67C053-79D6-4704-8E53-1BFC47E6ADFC}">
      <dgm:prSet/>
      <dgm:spPr/>
      <dgm:t>
        <a:bodyPr/>
        <a:lstStyle/>
        <a:p>
          <a:endParaRPr lang="en-US"/>
        </a:p>
      </dgm:t>
    </dgm:pt>
    <dgm:pt modelId="{BDF04D67-4139-46F4-9F44-6F6556AF15AA}">
      <dgm:prSet/>
      <dgm:spPr/>
      <dgm:t>
        <a:bodyPr/>
        <a:lstStyle/>
        <a:p>
          <a:pPr>
            <a:defRPr cap="all"/>
          </a:pPr>
          <a:r>
            <a:rPr lang="ja-JP"/>
            <a:t>ご希望者への</a:t>
          </a:r>
          <a:r>
            <a:rPr lang="en-US"/>
            <a:t>PCR</a:t>
          </a:r>
          <a:r>
            <a:rPr lang="ja-JP"/>
            <a:t>検診の実施</a:t>
          </a:r>
          <a:r>
            <a:rPr lang="en-US"/>
            <a:t>(</a:t>
          </a:r>
          <a:r>
            <a:rPr lang="ja-JP"/>
            <a:t>外来・訪問、自費検査として</a:t>
          </a:r>
          <a:r>
            <a:rPr lang="en-US"/>
            <a:t>)</a:t>
          </a:r>
        </a:p>
      </dgm:t>
    </dgm:pt>
    <dgm:pt modelId="{3CA102B0-3E84-4159-B5D9-AD75436B5BD1}" type="parTrans" cxnId="{F9FD64AE-B350-430F-95EF-D50205D2E88A}">
      <dgm:prSet/>
      <dgm:spPr/>
      <dgm:t>
        <a:bodyPr/>
        <a:lstStyle/>
        <a:p>
          <a:endParaRPr lang="en-US"/>
        </a:p>
      </dgm:t>
    </dgm:pt>
    <dgm:pt modelId="{CE1C545F-CF25-4DA4-A0DD-349DB4A4B889}" type="sibTrans" cxnId="{F9FD64AE-B350-430F-95EF-D50205D2E88A}">
      <dgm:prSet/>
      <dgm:spPr/>
      <dgm:t>
        <a:bodyPr/>
        <a:lstStyle/>
        <a:p>
          <a:endParaRPr lang="en-US"/>
        </a:p>
      </dgm:t>
    </dgm:pt>
    <dgm:pt modelId="{838FCA55-7ADE-495B-9359-78C2E2E29014}">
      <dgm:prSet/>
      <dgm:spPr/>
      <dgm:t>
        <a:bodyPr/>
        <a:lstStyle/>
        <a:p>
          <a:pPr>
            <a:defRPr cap="all"/>
          </a:pPr>
          <a:r>
            <a:rPr lang="ja-JP"/>
            <a:t>発症時の適切な対応</a:t>
          </a:r>
          <a:r>
            <a:rPr lang="en-US"/>
            <a:t>(</a:t>
          </a:r>
          <a:r>
            <a:rPr lang="ja-JP"/>
            <a:t>在宅患者さんの場合は、東京都医師会作成の添付資料などに基づき</a:t>
          </a:r>
          <a:r>
            <a:rPr lang="en-US"/>
            <a:t>)</a:t>
          </a:r>
        </a:p>
      </dgm:t>
    </dgm:pt>
    <dgm:pt modelId="{CC7BD853-DBEA-4B08-BB5C-EB6713304DB4}" type="parTrans" cxnId="{1CD7F434-15E2-42F5-A91A-28E66F6F8DC5}">
      <dgm:prSet/>
      <dgm:spPr/>
      <dgm:t>
        <a:bodyPr/>
        <a:lstStyle/>
        <a:p>
          <a:endParaRPr lang="en-US"/>
        </a:p>
      </dgm:t>
    </dgm:pt>
    <dgm:pt modelId="{54EBD03B-D043-4464-B09E-A4C41199D6BD}" type="sibTrans" cxnId="{1CD7F434-15E2-42F5-A91A-28E66F6F8DC5}">
      <dgm:prSet/>
      <dgm:spPr/>
      <dgm:t>
        <a:bodyPr/>
        <a:lstStyle/>
        <a:p>
          <a:endParaRPr lang="en-US"/>
        </a:p>
      </dgm:t>
    </dgm:pt>
    <dgm:pt modelId="{2EA07163-192F-4BFE-8964-4D876E63AA79}">
      <dgm:prSet/>
      <dgm:spPr/>
      <dgm:t>
        <a:bodyPr/>
        <a:lstStyle/>
        <a:p>
          <a:pPr>
            <a:defRPr cap="all"/>
          </a:pPr>
          <a:r>
            <a:rPr lang="ja-JP"/>
            <a:t>法人職員の随時</a:t>
          </a:r>
          <a:r>
            <a:rPr lang="en-US"/>
            <a:t>PCR</a:t>
          </a:r>
          <a:r>
            <a:rPr lang="ja-JP"/>
            <a:t>検査の実施</a:t>
          </a:r>
          <a:endParaRPr lang="en-US"/>
        </a:p>
      </dgm:t>
    </dgm:pt>
    <dgm:pt modelId="{C9F4DF39-02EE-4220-97C4-8D987E83AE54}" type="parTrans" cxnId="{018240FD-200F-44F1-9B0E-EE7D6F925517}">
      <dgm:prSet/>
      <dgm:spPr/>
      <dgm:t>
        <a:bodyPr/>
        <a:lstStyle/>
        <a:p>
          <a:endParaRPr lang="en-US"/>
        </a:p>
      </dgm:t>
    </dgm:pt>
    <dgm:pt modelId="{BB89BED5-0F2A-4F77-80B5-29F341885A3F}" type="sibTrans" cxnId="{018240FD-200F-44F1-9B0E-EE7D6F925517}">
      <dgm:prSet/>
      <dgm:spPr/>
      <dgm:t>
        <a:bodyPr/>
        <a:lstStyle/>
        <a:p>
          <a:endParaRPr lang="en-US"/>
        </a:p>
      </dgm:t>
    </dgm:pt>
    <dgm:pt modelId="{01AAF013-979D-4E65-80BC-C4349E4BD93C}" type="pres">
      <dgm:prSet presAssocID="{4966ADF4-DD8C-4716-B628-4D79727AEA66}" presName="root" presStyleCnt="0">
        <dgm:presLayoutVars>
          <dgm:dir/>
          <dgm:resizeHandles val="exact"/>
        </dgm:presLayoutVars>
      </dgm:prSet>
      <dgm:spPr/>
    </dgm:pt>
    <dgm:pt modelId="{09498C26-FCAF-4441-AA60-0840B7584A47}" type="pres">
      <dgm:prSet presAssocID="{2CE3031C-2FBD-4818-9384-2319C816AF44}" presName="compNode" presStyleCnt="0"/>
      <dgm:spPr/>
    </dgm:pt>
    <dgm:pt modelId="{89A4EBF3-E767-4AEF-B601-D83AA35591D4}" type="pres">
      <dgm:prSet presAssocID="{2CE3031C-2FBD-4818-9384-2319C816AF44}" presName="iconBgRect" presStyleLbl="bgShp" presStyleIdx="0" presStyleCnt="5"/>
      <dgm:spPr/>
    </dgm:pt>
    <dgm:pt modelId="{7EF20B6A-D1DF-4E1D-A31A-E538C0ED88D7}" type="pres">
      <dgm:prSet presAssocID="{2CE3031C-2FBD-4818-9384-2319C816AF4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チェック マーク"/>
        </a:ext>
      </dgm:extLst>
    </dgm:pt>
    <dgm:pt modelId="{D8DE049D-6EB1-4F72-9D8F-730F2D99E361}" type="pres">
      <dgm:prSet presAssocID="{2CE3031C-2FBD-4818-9384-2319C816AF44}" presName="spaceRect" presStyleCnt="0"/>
      <dgm:spPr/>
    </dgm:pt>
    <dgm:pt modelId="{401598B3-E943-46A0-A046-68143CDCE8D2}" type="pres">
      <dgm:prSet presAssocID="{2CE3031C-2FBD-4818-9384-2319C816AF44}" presName="textRect" presStyleLbl="revTx" presStyleIdx="0" presStyleCnt="5">
        <dgm:presLayoutVars>
          <dgm:chMax val="1"/>
          <dgm:chPref val="1"/>
        </dgm:presLayoutVars>
      </dgm:prSet>
      <dgm:spPr/>
    </dgm:pt>
    <dgm:pt modelId="{FD7418DB-4A38-4524-B261-C3BDC9935508}" type="pres">
      <dgm:prSet presAssocID="{93FF13E8-4E3E-4F39-9C1F-5ECDCE9B3F39}" presName="sibTrans" presStyleCnt="0"/>
      <dgm:spPr/>
    </dgm:pt>
    <dgm:pt modelId="{1FA22A14-F486-4270-AB89-8C32FE291AEE}" type="pres">
      <dgm:prSet presAssocID="{2BDBD3B4-4270-4159-9FE0-4AD97796AA45}" presName="compNode" presStyleCnt="0"/>
      <dgm:spPr/>
    </dgm:pt>
    <dgm:pt modelId="{0427047B-66A2-4ED3-90E7-0AF5F1EE05EA}" type="pres">
      <dgm:prSet presAssocID="{2BDBD3B4-4270-4159-9FE0-4AD97796AA45}" presName="iconBgRect" presStyleLbl="bgShp" presStyleIdx="1" presStyleCnt="5"/>
      <dgm:spPr/>
    </dgm:pt>
    <dgm:pt modelId="{DB47152B-D82E-4F42-A2F5-4F40E579DC32}" type="pres">
      <dgm:prSet presAssocID="{2BDBD3B4-4270-4159-9FE0-4AD97796AA4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聴診器"/>
        </a:ext>
      </dgm:extLst>
    </dgm:pt>
    <dgm:pt modelId="{28E14354-68B4-4E19-9AFD-4FCB6A39CBD9}" type="pres">
      <dgm:prSet presAssocID="{2BDBD3B4-4270-4159-9FE0-4AD97796AA45}" presName="spaceRect" presStyleCnt="0"/>
      <dgm:spPr/>
    </dgm:pt>
    <dgm:pt modelId="{23AF93A4-9A72-4461-8985-A983E1C73BF5}" type="pres">
      <dgm:prSet presAssocID="{2BDBD3B4-4270-4159-9FE0-4AD97796AA45}" presName="textRect" presStyleLbl="revTx" presStyleIdx="1" presStyleCnt="5">
        <dgm:presLayoutVars>
          <dgm:chMax val="1"/>
          <dgm:chPref val="1"/>
        </dgm:presLayoutVars>
      </dgm:prSet>
      <dgm:spPr/>
    </dgm:pt>
    <dgm:pt modelId="{6B71F346-83B0-4208-A45B-E7525AC1A797}" type="pres">
      <dgm:prSet presAssocID="{0FDEA421-808D-45AC-87BF-E27812EC7D65}" presName="sibTrans" presStyleCnt="0"/>
      <dgm:spPr/>
    </dgm:pt>
    <dgm:pt modelId="{F8A088CD-716E-4366-A2D2-2D99D19CB3DE}" type="pres">
      <dgm:prSet presAssocID="{BDF04D67-4139-46F4-9F44-6F6556AF15AA}" presName="compNode" presStyleCnt="0"/>
      <dgm:spPr/>
    </dgm:pt>
    <dgm:pt modelId="{AAB81960-7B6F-439E-BEE2-54814DC26D0B}" type="pres">
      <dgm:prSet presAssocID="{BDF04D67-4139-46F4-9F44-6F6556AF15AA}" presName="iconBgRect" presStyleLbl="bgShp" presStyleIdx="2" presStyleCnt="5"/>
      <dgm:spPr/>
    </dgm:pt>
    <dgm:pt modelId="{C377CCF4-3EED-435D-9881-39933C30E8C7}" type="pres">
      <dgm:prSet presAssocID="{BDF04D67-4139-46F4-9F44-6F6556AF15A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顕微鏡"/>
        </a:ext>
      </dgm:extLst>
    </dgm:pt>
    <dgm:pt modelId="{75919D68-149B-4CDC-B4AD-CB88B7D6AFB6}" type="pres">
      <dgm:prSet presAssocID="{BDF04D67-4139-46F4-9F44-6F6556AF15AA}" presName="spaceRect" presStyleCnt="0"/>
      <dgm:spPr/>
    </dgm:pt>
    <dgm:pt modelId="{33A273B4-4B28-4BEC-AF33-5DB28C010D99}" type="pres">
      <dgm:prSet presAssocID="{BDF04D67-4139-46F4-9F44-6F6556AF15AA}" presName="textRect" presStyleLbl="revTx" presStyleIdx="2" presStyleCnt="5">
        <dgm:presLayoutVars>
          <dgm:chMax val="1"/>
          <dgm:chPref val="1"/>
        </dgm:presLayoutVars>
      </dgm:prSet>
      <dgm:spPr/>
    </dgm:pt>
    <dgm:pt modelId="{7633321B-D6D1-4B9A-ABBD-4ACF10625E01}" type="pres">
      <dgm:prSet presAssocID="{CE1C545F-CF25-4DA4-A0DD-349DB4A4B889}" presName="sibTrans" presStyleCnt="0"/>
      <dgm:spPr/>
    </dgm:pt>
    <dgm:pt modelId="{C47C151B-FD6A-464F-97F1-8ECE177CD0C1}" type="pres">
      <dgm:prSet presAssocID="{838FCA55-7ADE-495B-9359-78C2E2E29014}" presName="compNode" presStyleCnt="0"/>
      <dgm:spPr/>
    </dgm:pt>
    <dgm:pt modelId="{7A62E179-D001-47BD-97F9-27FD248D6662}" type="pres">
      <dgm:prSet presAssocID="{838FCA55-7ADE-495B-9359-78C2E2E29014}" presName="iconBgRect" presStyleLbl="bgShp" presStyleIdx="3" presStyleCnt="5"/>
      <dgm:spPr/>
    </dgm:pt>
    <dgm:pt modelId="{A921252D-BA57-4F72-82B0-CCD2FDB88D10}" type="pres">
      <dgm:prSet presAssocID="{838FCA55-7ADE-495B-9359-78C2E2E2901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医師"/>
        </a:ext>
      </dgm:extLst>
    </dgm:pt>
    <dgm:pt modelId="{78073D43-F280-4856-B0ED-DB7CC0D619A3}" type="pres">
      <dgm:prSet presAssocID="{838FCA55-7ADE-495B-9359-78C2E2E29014}" presName="spaceRect" presStyleCnt="0"/>
      <dgm:spPr/>
    </dgm:pt>
    <dgm:pt modelId="{FFA0610E-5D73-4DA3-9507-B64921272B0E}" type="pres">
      <dgm:prSet presAssocID="{838FCA55-7ADE-495B-9359-78C2E2E29014}" presName="textRect" presStyleLbl="revTx" presStyleIdx="3" presStyleCnt="5">
        <dgm:presLayoutVars>
          <dgm:chMax val="1"/>
          <dgm:chPref val="1"/>
        </dgm:presLayoutVars>
      </dgm:prSet>
      <dgm:spPr/>
    </dgm:pt>
    <dgm:pt modelId="{7EC869B5-9FC3-4241-90F3-239594294E71}" type="pres">
      <dgm:prSet presAssocID="{54EBD03B-D043-4464-B09E-A4C41199D6BD}" presName="sibTrans" presStyleCnt="0"/>
      <dgm:spPr/>
    </dgm:pt>
    <dgm:pt modelId="{F3A52B40-9589-49D8-84CC-62FE4DF24778}" type="pres">
      <dgm:prSet presAssocID="{2EA07163-192F-4BFE-8964-4D876E63AA79}" presName="compNode" presStyleCnt="0"/>
      <dgm:spPr/>
    </dgm:pt>
    <dgm:pt modelId="{0C48C13D-456D-440E-B861-2401077704E6}" type="pres">
      <dgm:prSet presAssocID="{2EA07163-192F-4BFE-8964-4D876E63AA79}" presName="iconBgRect" presStyleLbl="bgShp" presStyleIdx="4" presStyleCnt="5"/>
      <dgm:spPr/>
    </dgm:pt>
    <dgm:pt modelId="{621D269F-BE15-47F9-B60F-F4B45F0DA54F}" type="pres">
      <dgm:prSet presAssocID="{2EA07163-192F-4BFE-8964-4D876E63AA7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ユーザー"/>
        </a:ext>
      </dgm:extLst>
    </dgm:pt>
    <dgm:pt modelId="{1A2745B7-8B0C-4F1F-B7B0-1F1A94BA8276}" type="pres">
      <dgm:prSet presAssocID="{2EA07163-192F-4BFE-8964-4D876E63AA79}" presName="spaceRect" presStyleCnt="0"/>
      <dgm:spPr/>
    </dgm:pt>
    <dgm:pt modelId="{60B44E3D-90AB-4C78-9B32-CBB5CE83CC4D}" type="pres">
      <dgm:prSet presAssocID="{2EA07163-192F-4BFE-8964-4D876E63AA79}" presName="textRect" presStyleLbl="revTx" presStyleIdx="4" presStyleCnt="5">
        <dgm:presLayoutVars>
          <dgm:chMax val="1"/>
          <dgm:chPref val="1"/>
        </dgm:presLayoutVars>
      </dgm:prSet>
      <dgm:spPr/>
    </dgm:pt>
  </dgm:ptLst>
  <dgm:cxnLst>
    <dgm:cxn modelId="{493B2609-7100-4C50-98D5-7B54B208E7BA}" type="presOf" srcId="{BDF04D67-4139-46F4-9F44-6F6556AF15AA}" destId="{33A273B4-4B28-4BEC-AF33-5DB28C010D99}" srcOrd="0" destOrd="0" presId="urn:microsoft.com/office/officeart/2018/5/layout/IconCircleLabelList"/>
    <dgm:cxn modelId="{1CD7F434-15E2-42F5-A91A-28E66F6F8DC5}" srcId="{4966ADF4-DD8C-4716-B628-4D79727AEA66}" destId="{838FCA55-7ADE-495B-9359-78C2E2E29014}" srcOrd="3" destOrd="0" parTransId="{CC7BD853-DBEA-4B08-BB5C-EB6713304DB4}" sibTransId="{54EBD03B-D043-4464-B09E-A4C41199D6BD}"/>
    <dgm:cxn modelId="{15FD1B51-489D-4856-908D-E7A942C0A295}" type="presOf" srcId="{2CE3031C-2FBD-4818-9384-2319C816AF44}" destId="{401598B3-E943-46A0-A046-68143CDCE8D2}" srcOrd="0" destOrd="0" presId="urn:microsoft.com/office/officeart/2018/5/layout/IconCircleLabelList"/>
    <dgm:cxn modelId="{7A67C053-79D6-4704-8E53-1BFC47E6ADFC}" srcId="{4966ADF4-DD8C-4716-B628-4D79727AEA66}" destId="{2BDBD3B4-4270-4159-9FE0-4AD97796AA45}" srcOrd="1" destOrd="0" parTransId="{656054C0-8F27-4921-AC67-3D5751C5E4F0}" sibTransId="{0FDEA421-808D-45AC-87BF-E27812EC7D65}"/>
    <dgm:cxn modelId="{79F1BA9A-655D-4354-82B5-95C99FB4F0D3}" type="presOf" srcId="{4966ADF4-DD8C-4716-B628-4D79727AEA66}" destId="{01AAF013-979D-4E65-80BC-C4349E4BD93C}" srcOrd="0" destOrd="0" presId="urn:microsoft.com/office/officeart/2018/5/layout/IconCircleLabelList"/>
    <dgm:cxn modelId="{A14A589B-1B7D-4F49-B8A0-EF52A04A5143}" srcId="{4966ADF4-DD8C-4716-B628-4D79727AEA66}" destId="{2CE3031C-2FBD-4818-9384-2319C816AF44}" srcOrd="0" destOrd="0" parTransId="{4357167B-F574-456A-8BD4-F6BEA617DA5D}" sibTransId="{93FF13E8-4E3E-4F39-9C1F-5ECDCE9B3F39}"/>
    <dgm:cxn modelId="{F9FD64AE-B350-430F-95EF-D50205D2E88A}" srcId="{4966ADF4-DD8C-4716-B628-4D79727AEA66}" destId="{BDF04D67-4139-46F4-9F44-6F6556AF15AA}" srcOrd="2" destOrd="0" parTransId="{3CA102B0-3E84-4159-B5D9-AD75436B5BD1}" sibTransId="{CE1C545F-CF25-4DA4-A0DD-349DB4A4B889}"/>
    <dgm:cxn modelId="{3730ACB1-AD3E-42C5-A3DC-1ED85995FC4D}" type="presOf" srcId="{2EA07163-192F-4BFE-8964-4D876E63AA79}" destId="{60B44E3D-90AB-4C78-9B32-CBB5CE83CC4D}" srcOrd="0" destOrd="0" presId="urn:microsoft.com/office/officeart/2018/5/layout/IconCircleLabelList"/>
    <dgm:cxn modelId="{8F637FE8-B131-418E-90ED-89D3F18E54F5}" type="presOf" srcId="{838FCA55-7ADE-495B-9359-78C2E2E29014}" destId="{FFA0610E-5D73-4DA3-9507-B64921272B0E}" srcOrd="0" destOrd="0" presId="urn:microsoft.com/office/officeart/2018/5/layout/IconCircleLabelList"/>
    <dgm:cxn modelId="{CA3D31F3-C6B7-4C54-A7B9-8285C7A17944}" type="presOf" srcId="{2BDBD3B4-4270-4159-9FE0-4AD97796AA45}" destId="{23AF93A4-9A72-4461-8985-A983E1C73BF5}" srcOrd="0" destOrd="0" presId="urn:microsoft.com/office/officeart/2018/5/layout/IconCircleLabelList"/>
    <dgm:cxn modelId="{018240FD-200F-44F1-9B0E-EE7D6F925517}" srcId="{4966ADF4-DD8C-4716-B628-4D79727AEA66}" destId="{2EA07163-192F-4BFE-8964-4D876E63AA79}" srcOrd="4" destOrd="0" parTransId="{C9F4DF39-02EE-4220-97C4-8D987E83AE54}" sibTransId="{BB89BED5-0F2A-4F77-80B5-29F341885A3F}"/>
    <dgm:cxn modelId="{6FE88037-7567-48C3-B262-2E01B7B099F6}" type="presParOf" srcId="{01AAF013-979D-4E65-80BC-C4349E4BD93C}" destId="{09498C26-FCAF-4441-AA60-0840B7584A47}" srcOrd="0" destOrd="0" presId="urn:microsoft.com/office/officeart/2018/5/layout/IconCircleLabelList"/>
    <dgm:cxn modelId="{03FF19D1-9B03-4F82-AD93-8798AB533719}" type="presParOf" srcId="{09498C26-FCAF-4441-AA60-0840B7584A47}" destId="{89A4EBF3-E767-4AEF-B601-D83AA35591D4}" srcOrd="0" destOrd="0" presId="urn:microsoft.com/office/officeart/2018/5/layout/IconCircleLabelList"/>
    <dgm:cxn modelId="{CA2DA44F-A067-49E5-AC5C-EF1DD5107D5B}" type="presParOf" srcId="{09498C26-FCAF-4441-AA60-0840B7584A47}" destId="{7EF20B6A-D1DF-4E1D-A31A-E538C0ED88D7}" srcOrd="1" destOrd="0" presId="urn:microsoft.com/office/officeart/2018/5/layout/IconCircleLabelList"/>
    <dgm:cxn modelId="{86B78FEB-1BE6-4D91-82D0-9D4A5791EFE3}" type="presParOf" srcId="{09498C26-FCAF-4441-AA60-0840B7584A47}" destId="{D8DE049D-6EB1-4F72-9D8F-730F2D99E361}" srcOrd="2" destOrd="0" presId="urn:microsoft.com/office/officeart/2018/5/layout/IconCircleLabelList"/>
    <dgm:cxn modelId="{3B373CA1-16F8-40D8-8B78-ACC9A5EAD6BA}" type="presParOf" srcId="{09498C26-FCAF-4441-AA60-0840B7584A47}" destId="{401598B3-E943-46A0-A046-68143CDCE8D2}" srcOrd="3" destOrd="0" presId="urn:microsoft.com/office/officeart/2018/5/layout/IconCircleLabelList"/>
    <dgm:cxn modelId="{5DBB3DAC-0E00-435E-AD35-1613B481A4BB}" type="presParOf" srcId="{01AAF013-979D-4E65-80BC-C4349E4BD93C}" destId="{FD7418DB-4A38-4524-B261-C3BDC9935508}" srcOrd="1" destOrd="0" presId="urn:microsoft.com/office/officeart/2018/5/layout/IconCircleLabelList"/>
    <dgm:cxn modelId="{A7701EB4-9991-4520-93FF-0C962436DD67}" type="presParOf" srcId="{01AAF013-979D-4E65-80BC-C4349E4BD93C}" destId="{1FA22A14-F486-4270-AB89-8C32FE291AEE}" srcOrd="2" destOrd="0" presId="urn:microsoft.com/office/officeart/2018/5/layout/IconCircleLabelList"/>
    <dgm:cxn modelId="{09B06445-5A82-4694-BF47-5536FB7C6E3C}" type="presParOf" srcId="{1FA22A14-F486-4270-AB89-8C32FE291AEE}" destId="{0427047B-66A2-4ED3-90E7-0AF5F1EE05EA}" srcOrd="0" destOrd="0" presId="urn:microsoft.com/office/officeart/2018/5/layout/IconCircleLabelList"/>
    <dgm:cxn modelId="{AEC9E556-3B0F-4AE3-82A3-5C1C8E94143E}" type="presParOf" srcId="{1FA22A14-F486-4270-AB89-8C32FE291AEE}" destId="{DB47152B-D82E-4F42-A2F5-4F40E579DC32}" srcOrd="1" destOrd="0" presId="urn:microsoft.com/office/officeart/2018/5/layout/IconCircleLabelList"/>
    <dgm:cxn modelId="{877D87FC-B0CB-43BB-B435-F1BE802777C4}" type="presParOf" srcId="{1FA22A14-F486-4270-AB89-8C32FE291AEE}" destId="{28E14354-68B4-4E19-9AFD-4FCB6A39CBD9}" srcOrd="2" destOrd="0" presId="urn:microsoft.com/office/officeart/2018/5/layout/IconCircleLabelList"/>
    <dgm:cxn modelId="{40943CD5-FFDE-4290-B901-06B3A0A7964F}" type="presParOf" srcId="{1FA22A14-F486-4270-AB89-8C32FE291AEE}" destId="{23AF93A4-9A72-4461-8985-A983E1C73BF5}" srcOrd="3" destOrd="0" presId="urn:microsoft.com/office/officeart/2018/5/layout/IconCircleLabelList"/>
    <dgm:cxn modelId="{AAC59058-2291-4B03-BE4B-9DF79635BBF0}" type="presParOf" srcId="{01AAF013-979D-4E65-80BC-C4349E4BD93C}" destId="{6B71F346-83B0-4208-A45B-E7525AC1A797}" srcOrd="3" destOrd="0" presId="urn:microsoft.com/office/officeart/2018/5/layout/IconCircleLabelList"/>
    <dgm:cxn modelId="{EC3FF54D-C521-4E4C-A6BB-37438F499F00}" type="presParOf" srcId="{01AAF013-979D-4E65-80BC-C4349E4BD93C}" destId="{F8A088CD-716E-4366-A2D2-2D99D19CB3DE}" srcOrd="4" destOrd="0" presId="urn:microsoft.com/office/officeart/2018/5/layout/IconCircleLabelList"/>
    <dgm:cxn modelId="{ACFAD98F-F0E6-4A34-AEAA-14A1699A41F9}" type="presParOf" srcId="{F8A088CD-716E-4366-A2D2-2D99D19CB3DE}" destId="{AAB81960-7B6F-439E-BEE2-54814DC26D0B}" srcOrd="0" destOrd="0" presId="urn:microsoft.com/office/officeart/2018/5/layout/IconCircleLabelList"/>
    <dgm:cxn modelId="{6C359F3A-6B4D-4487-B75F-CD98AC825EAA}" type="presParOf" srcId="{F8A088CD-716E-4366-A2D2-2D99D19CB3DE}" destId="{C377CCF4-3EED-435D-9881-39933C30E8C7}" srcOrd="1" destOrd="0" presId="urn:microsoft.com/office/officeart/2018/5/layout/IconCircleLabelList"/>
    <dgm:cxn modelId="{EA5E69FF-86EE-4FC3-9216-A90B9959973C}" type="presParOf" srcId="{F8A088CD-716E-4366-A2D2-2D99D19CB3DE}" destId="{75919D68-149B-4CDC-B4AD-CB88B7D6AFB6}" srcOrd="2" destOrd="0" presId="urn:microsoft.com/office/officeart/2018/5/layout/IconCircleLabelList"/>
    <dgm:cxn modelId="{69894826-7CFD-4320-8BA3-14E41BEC354A}" type="presParOf" srcId="{F8A088CD-716E-4366-A2D2-2D99D19CB3DE}" destId="{33A273B4-4B28-4BEC-AF33-5DB28C010D99}" srcOrd="3" destOrd="0" presId="urn:microsoft.com/office/officeart/2018/5/layout/IconCircleLabelList"/>
    <dgm:cxn modelId="{0EF77304-9452-43DD-BD86-64E4F828D7DE}" type="presParOf" srcId="{01AAF013-979D-4E65-80BC-C4349E4BD93C}" destId="{7633321B-D6D1-4B9A-ABBD-4ACF10625E01}" srcOrd="5" destOrd="0" presId="urn:microsoft.com/office/officeart/2018/5/layout/IconCircleLabelList"/>
    <dgm:cxn modelId="{8EA19FCE-BD65-437D-9D4C-A933812E5CEB}" type="presParOf" srcId="{01AAF013-979D-4E65-80BC-C4349E4BD93C}" destId="{C47C151B-FD6A-464F-97F1-8ECE177CD0C1}" srcOrd="6" destOrd="0" presId="urn:microsoft.com/office/officeart/2018/5/layout/IconCircleLabelList"/>
    <dgm:cxn modelId="{5275CE05-5031-4FC0-BFD4-783CD5BE1274}" type="presParOf" srcId="{C47C151B-FD6A-464F-97F1-8ECE177CD0C1}" destId="{7A62E179-D001-47BD-97F9-27FD248D6662}" srcOrd="0" destOrd="0" presId="urn:microsoft.com/office/officeart/2018/5/layout/IconCircleLabelList"/>
    <dgm:cxn modelId="{52405EB0-0277-4C8E-9146-1E0CA84DCDD6}" type="presParOf" srcId="{C47C151B-FD6A-464F-97F1-8ECE177CD0C1}" destId="{A921252D-BA57-4F72-82B0-CCD2FDB88D10}" srcOrd="1" destOrd="0" presId="urn:microsoft.com/office/officeart/2018/5/layout/IconCircleLabelList"/>
    <dgm:cxn modelId="{3DC8E13C-9BB0-44F2-A39C-9C2DCE0CBB2B}" type="presParOf" srcId="{C47C151B-FD6A-464F-97F1-8ECE177CD0C1}" destId="{78073D43-F280-4856-B0ED-DB7CC0D619A3}" srcOrd="2" destOrd="0" presId="urn:microsoft.com/office/officeart/2018/5/layout/IconCircleLabelList"/>
    <dgm:cxn modelId="{429FBFEB-B2B0-4D1F-8CF2-D0CAB32BF7A8}" type="presParOf" srcId="{C47C151B-FD6A-464F-97F1-8ECE177CD0C1}" destId="{FFA0610E-5D73-4DA3-9507-B64921272B0E}" srcOrd="3" destOrd="0" presId="urn:microsoft.com/office/officeart/2018/5/layout/IconCircleLabelList"/>
    <dgm:cxn modelId="{E19A2DEA-9248-4902-952E-CFF15AE7B5EE}" type="presParOf" srcId="{01AAF013-979D-4E65-80BC-C4349E4BD93C}" destId="{7EC869B5-9FC3-4241-90F3-239594294E71}" srcOrd="7" destOrd="0" presId="urn:microsoft.com/office/officeart/2018/5/layout/IconCircleLabelList"/>
    <dgm:cxn modelId="{D98DB787-17A0-44D6-9E7F-AEEA60B740F9}" type="presParOf" srcId="{01AAF013-979D-4E65-80BC-C4349E4BD93C}" destId="{F3A52B40-9589-49D8-84CC-62FE4DF24778}" srcOrd="8" destOrd="0" presId="urn:microsoft.com/office/officeart/2018/5/layout/IconCircleLabelList"/>
    <dgm:cxn modelId="{F3B4F592-2132-488A-87A6-B741078A882C}" type="presParOf" srcId="{F3A52B40-9589-49D8-84CC-62FE4DF24778}" destId="{0C48C13D-456D-440E-B861-2401077704E6}" srcOrd="0" destOrd="0" presId="urn:microsoft.com/office/officeart/2018/5/layout/IconCircleLabelList"/>
    <dgm:cxn modelId="{ECB345B6-7034-4C8A-B843-D9C75E46550E}" type="presParOf" srcId="{F3A52B40-9589-49D8-84CC-62FE4DF24778}" destId="{621D269F-BE15-47F9-B60F-F4B45F0DA54F}" srcOrd="1" destOrd="0" presId="urn:microsoft.com/office/officeart/2018/5/layout/IconCircleLabelList"/>
    <dgm:cxn modelId="{15EB0ECA-0E2F-4A27-AADF-443D071389BE}" type="presParOf" srcId="{F3A52B40-9589-49D8-84CC-62FE4DF24778}" destId="{1A2745B7-8B0C-4F1F-B7B0-1F1A94BA8276}" srcOrd="2" destOrd="0" presId="urn:microsoft.com/office/officeart/2018/5/layout/IconCircleLabelList"/>
    <dgm:cxn modelId="{05FD57BE-F726-4C22-B5AD-CCC405636411}" type="presParOf" srcId="{F3A52B40-9589-49D8-84CC-62FE4DF24778}" destId="{60B44E3D-90AB-4C78-9B32-CBB5CE83CC4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4EBF3-E767-4AEF-B601-D83AA35591D4}">
      <dsp:nvSpPr>
        <dsp:cNvPr id="0" name=""/>
        <dsp:cNvSpPr/>
      </dsp:nvSpPr>
      <dsp:spPr>
        <a:xfrm>
          <a:off x="478800" y="1028169"/>
          <a:ext cx="1098000" cy="1098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F20B6A-D1DF-4E1D-A31A-E538C0ED88D7}">
      <dsp:nvSpPr>
        <dsp:cNvPr id="0" name=""/>
        <dsp:cNvSpPr/>
      </dsp:nvSpPr>
      <dsp:spPr>
        <a:xfrm>
          <a:off x="712800" y="1262169"/>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01598B3-E943-46A0-A046-68143CDCE8D2}">
      <dsp:nvSpPr>
        <dsp:cNvPr id="0" name=""/>
        <dsp:cNvSpPr/>
      </dsp:nvSpPr>
      <dsp:spPr>
        <a:xfrm>
          <a:off x="127800" y="2468169"/>
          <a:ext cx="1800000"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ja-JP" altLang="en-US" sz="1100" kern="1200" dirty="0"/>
            <a:t>予防</a:t>
          </a:r>
          <a:r>
            <a:rPr lang="ja-JP" sz="1100" kern="1200" dirty="0"/>
            <a:t>対策の明確化と徹底</a:t>
          </a:r>
          <a:endParaRPr lang="en-US" sz="1100" kern="1200" dirty="0"/>
        </a:p>
      </dsp:txBody>
      <dsp:txXfrm>
        <a:off x="127800" y="2468169"/>
        <a:ext cx="1800000" cy="855000"/>
      </dsp:txXfrm>
    </dsp:sp>
    <dsp:sp modelId="{0427047B-66A2-4ED3-90E7-0AF5F1EE05EA}">
      <dsp:nvSpPr>
        <dsp:cNvPr id="0" name=""/>
        <dsp:cNvSpPr/>
      </dsp:nvSpPr>
      <dsp:spPr>
        <a:xfrm>
          <a:off x="2593800" y="1028169"/>
          <a:ext cx="1098000" cy="1098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7152B-D82E-4F42-A2F5-4F40E579DC32}">
      <dsp:nvSpPr>
        <dsp:cNvPr id="0" name=""/>
        <dsp:cNvSpPr/>
      </dsp:nvSpPr>
      <dsp:spPr>
        <a:xfrm>
          <a:off x="2827800" y="1262169"/>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3AF93A4-9A72-4461-8985-A983E1C73BF5}">
      <dsp:nvSpPr>
        <dsp:cNvPr id="0" name=""/>
        <dsp:cNvSpPr/>
      </dsp:nvSpPr>
      <dsp:spPr>
        <a:xfrm>
          <a:off x="2242800" y="2468169"/>
          <a:ext cx="1800000"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ja-JP" sz="1100" kern="1200"/>
            <a:t>有症状のかかりつけ患者さんやご家族への必要時</a:t>
          </a:r>
          <a:r>
            <a:rPr lang="en-US" sz="1100" kern="1200"/>
            <a:t>PCR</a:t>
          </a:r>
          <a:r>
            <a:rPr lang="ja-JP" sz="1100" kern="1200"/>
            <a:t>検査の実施（外来・訪問）</a:t>
          </a:r>
          <a:endParaRPr lang="en-US" sz="1100" kern="1200"/>
        </a:p>
      </dsp:txBody>
      <dsp:txXfrm>
        <a:off x="2242800" y="2468169"/>
        <a:ext cx="1800000" cy="855000"/>
      </dsp:txXfrm>
    </dsp:sp>
    <dsp:sp modelId="{AAB81960-7B6F-439E-BEE2-54814DC26D0B}">
      <dsp:nvSpPr>
        <dsp:cNvPr id="0" name=""/>
        <dsp:cNvSpPr/>
      </dsp:nvSpPr>
      <dsp:spPr>
        <a:xfrm>
          <a:off x="4708800" y="1028169"/>
          <a:ext cx="1098000" cy="1098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77CCF4-3EED-435D-9881-39933C30E8C7}">
      <dsp:nvSpPr>
        <dsp:cNvPr id="0" name=""/>
        <dsp:cNvSpPr/>
      </dsp:nvSpPr>
      <dsp:spPr>
        <a:xfrm>
          <a:off x="4942800" y="1262169"/>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A273B4-4B28-4BEC-AF33-5DB28C010D99}">
      <dsp:nvSpPr>
        <dsp:cNvPr id="0" name=""/>
        <dsp:cNvSpPr/>
      </dsp:nvSpPr>
      <dsp:spPr>
        <a:xfrm>
          <a:off x="4357800" y="2468169"/>
          <a:ext cx="1800000"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ja-JP" sz="1100" kern="1200"/>
            <a:t>ご希望者への</a:t>
          </a:r>
          <a:r>
            <a:rPr lang="en-US" sz="1100" kern="1200"/>
            <a:t>PCR</a:t>
          </a:r>
          <a:r>
            <a:rPr lang="ja-JP" sz="1100" kern="1200"/>
            <a:t>検診の実施</a:t>
          </a:r>
          <a:r>
            <a:rPr lang="en-US" sz="1100" kern="1200"/>
            <a:t>(</a:t>
          </a:r>
          <a:r>
            <a:rPr lang="ja-JP" sz="1100" kern="1200"/>
            <a:t>外来・訪問、自費検査として</a:t>
          </a:r>
          <a:r>
            <a:rPr lang="en-US" sz="1100" kern="1200"/>
            <a:t>)</a:t>
          </a:r>
        </a:p>
      </dsp:txBody>
      <dsp:txXfrm>
        <a:off x="4357800" y="2468169"/>
        <a:ext cx="1800000" cy="855000"/>
      </dsp:txXfrm>
    </dsp:sp>
    <dsp:sp modelId="{7A62E179-D001-47BD-97F9-27FD248D6662}">
      <dsp:nvSpPr>
        <dsp:cNvPr id="0" name=""/>
        <dsp:cNvSpPr/>
      </dsp:nvSpPr>
      <dsp:spPr>
        <a:xfrm>
          <a:off x="6823800" y="1028169"/>
          <a:ext cx="1098000" cy="1098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21252D-BA57-4F72-82B0-CCD2FDB88D10}">
      <dsp:nvSpPr>
        <dsp:cNvPr id="0" name=""/>
        <dsp:cNvSpPr/>
      </dsp:nvSpPr>
      <dsp:spPr>
        <a:xfrm>
          <a:off x="7057800" y="1262169"/>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FA0610E-5D73-4DA3-9507-B64921272B0E}">
      <dsp:nvSpPr>
        <dsp:cNvPr id="0" name=""/>
        <dsp:cNvSpPr/>
      </dsp:nvSpPr>
      <dsp:spPr>
        <a:xfrm>
          <a:off x="6472800" y="2468169"/>
          <a:ext cx="1800000"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ja-JP" sz="1100" kern="1200"/>
            <a:t>発症時の適切な対応</a:t>
          </a:r>
          <a:r>
            <a:rPr lang="en-US" sz="1100" kern="1200"/>
            <a:t>(</a:t>
          </a:r>
          <a:r>
            <a:rPr lang="ja-JP" sz="1100" kern="1200"/>
            <a:t>在宅患者さんの場合は、東京都医師会作成の添付資料などに基づき</a:t>
          </a:r>
          <a:r>
            <a:rPr lang="en-US" sz="1100" kern="1200"/>
            <a:t>)</a:t>
          </a:r>
        </a:p>
      </dsp:txBody>
      <dsp:txXfrm>
        <a:off x="6472800" y="2468169"/>
        <a:ext cx="1800000" cy="855000"/>
      </dsp:txXfrm>
    </dsp:sp>
    <dsp:sp modelId="{0C48C13D-456D-440E-B861-2401077704E6}">
      <dsp:nvSpPr>
        <dsp:cNvPr id="0" name=""/>
        <dsp:cNvSpPr/>
      </dsp:nvSpPr>
      <dsp:spPr>
        <a:xfrm>
          <a:off x="8938800" y="1028169"/>
          <a:ext cx="1098000" cy="10980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1D269F-BE15-47F9-B60F-F4B45F0DA54F}">
      <dsp:nvSpPr>
        <dsp:cNvPr id="0" name=""/>
        <dsp:cNvSpPr/>
      </dsp:nvSpPr>
      <dsp:spPr>
        <a:xfrm>
          <a:off x="9172800" y="1262168"/>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0B44E3D-90AB-4C78-9B32-CBB5CE83CC4D}">
      <dsp:nvSpPr>
        <dsp:cNvPr id="0" name=""/>
        <dsp:cNvSpPr/>
      </dsp:nvSpPr>
      <dsp:spPr>
        <a:xfrm>
          <a:off x="8587800" y="2468169"/>
          <a:ext cx="1800000"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ja-JP" sz="1100" kern="1200"/>
            <a:t>法人職員の随時</a:t>
          </a:r>
          <a:r>
            <a:rPr lang="en-US" sz="1100" kern="1200"/>
            <a:t>PCR</a:t>
          </a:r>
          <a:r>
            <a:rPr lang="ja-JP" sz="1100" kern="1200"/>
            <a:t>検査の実施</a:t>
          </a:r>
          <a:endParaRPr lang="en-US" sz="1100" kern="1200"/>
        </a:p>
      </dsp:txBody>
      <dsp:txXfrm>
        <a:off x="8587800" y="2468169"/>
        <a:ext cx="1800000" cy="855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31017E-DD5B-44C3-BDF8-6B06C997FD5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D85702C-5F49-4BEE-B8D9-6A615C4809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6068883-FDC8-4796-BC0D-198A45AB9524}"/>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5" name="フッター プレースホルダー 4">
            <a:extLst>
              <a:ext uri="{FF2B5EF4-FFF2-40B4-BE49-F238E27FC236}">
                <a16:creationId xmlns:a16="http://schemas.microsoft.com/office/drawing/2014/main" id="{41F6F145-6FC1-441C-8194-880A6026D1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433CD9D-10FB-4717-A58D-A7E886E9AEF9}"/>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1187831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89BC97-C4E9-4BC9-9FDC-06C9CCF8241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E0D93A3-2CE2-43B6-9D1D-7865AA2953C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DE8114-38B5-4CBF-BB81-7636238157FF}"/>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5" name="フッター プレースホルダー 4">
            <a:extLst>
              <a:ext uri="{FF2B5EF4-FFF2-40B4-BE49-F238E27FC236}">
                <a16:creationId xmlns:a16="http://schemas.microsoft.com/office/drawing/2014/main" id="{D1F965A6-2B9C-43C8-B432-7FB9937DBF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61ECA5-8CED-4519-BD06-42603C737A77}"/>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4181953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DED61F7-B138-401F-A858-C3B56DB8DA5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322812-F62D-4564-BF4A-A9BB63B8A9C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1298E6-818F-455E-AA9D-3257ECCCA778}"/>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5" name="フッター プレースホルダー 4">
            <a:extLst>
              <a:ext uri="{FF2B5EF4-FFF2-40B4-BE49-F238E27FC236}">
                <a16:creationId xmlns:a16="http://schemas.microsoft.com/office/drawing/2014/main" id="{E5860736-05ED-4AA9-8066-A119E9A675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757EA6-F695-477B-B8E4-F3BD7BECD1B7}"/>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163705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2ABC01-2273-4F37-B5C0-C33326CB30D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D4E4FC1-466A-4135-A134-00AFD6CC41E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B4DE24B-0697-41D1-85D8-9BA5EA1D995E}"/>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5" name="フッター プレースホルダー 4">
            <a:extLst>
              <a:ext uri="{FF2B5EF4-FFF2-40B4-BE49-F238E27FC236}">
                <a16:creationId xmlns:a16="http://schemas.microsoft.com/office/drawing/2014/main" id="{678D686D-5ED8-4645-A5AF-5878CAE92C3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1EB1BF-500E-4A08-A0DC-DA583C54B71C}"/>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138279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4DD3C2-5513-420C-992E-6C4C9D2976A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48B8CE-3791-4BD1-8A3F-A49999CB7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ABE3674-D1BD-45D1-AEFC-8C797B7CDEC7}"/>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5" name="フッター プレースホルダー 4">
            <a:extLst>
              <a:ext uri="{FF2B5EF4-FFF2-40B4-BE49-F238E27FC236}">
                <a16:creationId xmlns:a16="http://schemas.microsoft.com/office/drawing/2014/main" id="{DB382B3C-6F44-4B98-AC56-B7A7D60FA3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397962-A6CC-49D6-AF97-EFB2478A79E8}"/>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18017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F720BA-3ED2-44A3-A36C-C5EAB70DCC4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99A66AA-FC00-42FD-98E9-3B585EBDFEB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8ECB8F4-6CC2-49FA-9A7B-43608670240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D1827B8-CD75-4779-82A2-E9766A50B851}"/>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6" name="フッター プレースホルダー 5">
            <a:extLst>
              <a:ext uri="{FF2B5EF4-FFF2-40B4-BE49-F238E27FC236}">
                <a16:creationId xmlns:a16="http://schemas.microsoft.com/office/drawing/2014/main" id="{16B39825-018A-476E-BD0C-E16A688209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82938F0-192A-4200-974D-6983FFEDC416}"/>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1598871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2E3B13-68A8-43FA-86AD-720BDDF83DC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AB1B6F8-27A4-4997-A161-29EF5F9D47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BE1E0B8-5E7F-4302-A400-530DAA62356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8772E0D-6488-467F-8EBF-E0573E0339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C28380B-6119-4424-94B9-CA0C198930C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02CE62E-E94F-493E-80F9-6B52C77A12AD}"/>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8" name="フッター プレースホルダー 7">
            <a:extLst>
              <a:ext uri="{FF2B5EF4-FFF2-40B4-BE49-F238E27FC236}">
                <a16:creationId xmlns:a16="http://schemas.microsoft.com/office/drawing/2014/main" id="{6C6FD90C-1B0A-4C2E-8757-FF291FF425D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8711250-2F66-4FEB-B990-8599DF3D68F0}"/>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235283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AA1B3A-E74D-474D-8296-A9B81268545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1C5274C-B910-4B3A-B9DD-328384C8AA7A}"/>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4" name="フッター プレースホルダー 3">
            <a:extLst>
              <a:ext uri="{FF2B5EF4-FFF2-40B4-BE49-F238E27FC236}">
                <a16:creationId xmlns:a16="http://schemas.microsoft.com/office/drawing/2014/main" id="{860F8B35-A5E1-4969-9716-1A2984A3C4B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DBB2520-8FCF-4883-BECC-AE109F237C83}"/>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2063257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0599BC1-2A57-498B-BDBF-2402DE8C685E}"/>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3" name="フッター プレースホルダー 2">
            <a:extLst>
              <a:ext uri="{FF2B5EF4-FFF2-40B4-BE49-F238E27FC236}">
                <a16:creationId xmlns:a16="http://schemas.microsoft.com/office/drawing/2014/main" id="{0E90FA8E-5F15-4013-91A2-55CBB165361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E7429DB-1AC0-4FCD-BDF7-9AFBEB5D6859}"/>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1168899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CDB808-B0C3-443D-A4D5-4DE1816EC0F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5EF923-33BB-42DD-883D-0691EB366F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4B4F53E-F5E3-4536-8899-0888BF802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BC6D0AF-F18B-49A0-A720-C68B939FA634}"/>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6" name="フッター プレースホルダー 5">
            <a:extLst>
              <a:ext uri="{FF2B5EF4-FFF2-40B4-BE49-F238E27FC236}">
                <a16:creationId xmlns:a16="http://schemas.microsoft.com/office/drawing/2014/main" id="{9C9FB146-DBF8-490C-A07B-0AF602B4456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C32B64-1E73-470F-886D-C70658D4252A}"/>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3569075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D5BA74-E2B7-413B-B7A2-1C0C45554A9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CE5432E-02E5-4E42-8D3A-7428228026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378FCFD-19F5-4913-9A1D-C7C5F67CEA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242EB65-BA5E-4A21-86DC-53E45E40B600}"/>
              </a:ext>
            </a:extLst>
          </p:cNvPr>
          <p:cNvSpPr>
            <a:spLocks noGrp="1"/>
          </p:cNvSpPr>
          <p:nvPr>
            <p:ph type="dt" sz="half" idx="10"/>
          </p:nvPr>
        </p:nvSpPr>
        <p:spPr/>
        <p:txBody>
          <a:bodyPr/>
          <a:lstStyle/>
          <a:p>
            <a:fld id="{49814B6A-C465-456C-B87C-71B1946A5571}" type="datetimeFigureOut">
              <a:rPr kumimoji="1" lang="ja-JP" altLang="en-US" smtClean="0"/>
              <a:t>2020/7/18</a:t>
            </a:fld>
            <a:endParaRPr kumimoji="1" lang="ja-JP" altLang="en-US"/>
          </a:p>
        </p:txBody>
      </p:sp>
      <p:sp>
        <p:nvSpPr>
          <p:cNvPr id="6" name="フッター プレースホルダー 5">
            <a:extLst>
              <a:ext uri="{FF2B5EF4-FFF2-40B4-BE49-F238E27FC236}">
                <a16:creationId xmlns:a16="http://schemas.microsoft.com/office/drawing/2014/main" id="{FA648EE9-49D6-472C-A27B-FCEFE73320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CB79E63-02EE-4A91-84A5-CE63D979507F}"/>
              </a:ext>
            </a:extLst>
          </p:cNvPr>
          <p:cNvSpPr>
            <a:spLocks noGrp="1"/>
          </p:cNvSpPr>
          <p:nvPr>
            <p:ph type="sldNum" sz="quarter" idx="12"/>
          </p:nvPr>
        </p:nvSpPr>
        <p:spPr/>
        <p:txBody>
          <a:body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838230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9A5E5CD-8342-4F9B-B05D-C58E34D277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D58E532-CE23-432A-9D50-6A1CA8BDAD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D9D0BE6-86FE-4661-9B58-B534168424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14B6A-C465-456C-B87C-71B1946A5571}" type="datetimeFigureOut">
              <a:rPr kumimoji="1" lang="ja-JP" altLang="en-US" smtClean="0"/>
              <a:t>2020/7/18</a:t>
            </a:fld>
            <a:endParaRPr kumimoji="1" lang="ja-JP" altLang="en-US"/>
          </a:p>
        </p:txBody>
      </p:sp>
      <p:sp>
        <p:nvSpPr>
          <p:cNvPr id="5" name="フッター プレースホルダー 4">
            <a:extLst>
              <a:ext uri="{FF2B5EF4-FFF2-40B4-BE49-F238E27FC236}">
                <a16:creationId xmlns:a16="http://schemas.microsoft.com/office/drawing/2014/main" id="{63346CBA-4E77-4AE3-AA7F-5EE27D04A1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CE9A76A-43ED-4AD6-B8E6-D7F5537E61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DF5F6-2BBA-4975-B0BE-F60C561D61F4}" type="slidenum">
              <a:rPr kumimoji="1" lang="ja-JP" altLang="en-US" smtClean="0"/>
              <a:t>‹#›</a:t>
            </a:fld>
            <a:endParaRPr kumimoji="1" lang="ja-JP" altLang="en-US"/>
          </a:p>
        </p:txBody>
      </p:sp>
    </p:spTree>
    <p:extLst>
      <p:ext uri="{BB962C8B-B14F-4D97-AF65-F5344CB8AC3E}">
        <p14:creationId xmlns:p14="http://schemas.microsoft.com/office/powerpoint/2010/main" val="2418992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字幕 2">
            <a:extLst>
              <a:ext uri="{FF2B5EF4-FFF2-40B4-BE49-F238E27FC236}">
                <a16:creationId xmlns:a16="http://schemas.microsoft.com/office/drawing/2014/main" id="{A258A60E-F79F-4BCA-A8CA-E8F7D40FAFC1}"/>
              </a:ext>
            </a:extLst>
          </p:cNvPr>
          <p:cNvSpPr>
            <a:spLocks noGrp="1"/>
          </p:cNvSpPr>
          <p:nvPr>
            <p:ph type="subTitle" idx="1"/>
          </p:nvPr>
        </p:nvSpPr>
        <p:spPr>
          <a:xfrm>
            <a:off x="3143552" y="4539328"/>
            <a:ext cx="5714017" cy="1141851"/>
          </a:xfrm>
          <a:noFill/>
        </p:spPr>
        <p:txBody>
          <a:bodyPr>
            <a:normAutofit/>
          </a:bodyPr>
          <a:lstStyle/>
          <a:p>
            <a:endParaRPr lang="en-US" altLang="ja-JP" sz="2000" dirty="0">
              <a:solidFill>
                <a:srgbClr val="080808"/>
              </a:solidFill>
            </a:endParaRPr>
          </a:p>
          <a:p>
            <a:endParaRPr kumimoji="1" lang="ja-JP" altLang="en-US" sz="2000" dirty="0">
              <a:solidFill>
                <a:srgbClr val="080808"/>
              </a:solidFill>
            </a:endParaRPr>
          </a:p>
        </p:txBody>
      </p:sp>
      <p:sp>
        <p:nvSpPr>
          <p:cNvPr id="2" name="タイトル 1">
            <a:extLst>
              <a:ext uri="{FF2B5EF4-FFF2-40B4-BE49-F238E27FC236}">
                <a16:creationId xmlns:a16="http://schemas.microsoft.com/office/drawing/2014/main" id="{90D7570C-5A5A-4C0D-884F-1123AA4BFCD9}"/>
              </a:ext>
            </a:extLst>
          </p:cNvPr>
          <p:cNvSpPr>
            <a:spLocks noGrp="1"/>
          </p:cNvSpPr>
          <p:nvPr>
            <p:ph type="ctrTitle"/>
          </p:nvPr>
        </p:nvSpPr>
        <p:spPr>
          <a:xfrm>
            <a:off x="2528444" y="2364733"/>
            <a:ext cx="7135112" cy="2150719"/>
          </a:xfrm>
          <a:noFill/>
        </p:spPr>
        <p:txBody>
          <a:bodyPr anchor="ctr">
            <a:normAutofit/>
          </a:bodyPr>
          <a:lstStyle/>
          <a:p>
            <a:r>
              <a:rPr lang="ja-JP" altLang="en-US" sz="3600" dirty="0">
                <a:solidFill>
                  <a:srgbClr val="080808"/>
                </a:solidFill>
              </a:rPr>
              <a:t>三育会の</a:t>
            </a:r>
            <a:r>
              <a:rPr lang="en-US" altLang="ja-JP" sz="3600" dirty="0">
                <a:solidFill>
                  <a:srgbClr val="080808"/>
                </a:solidFill>
              </a:rPr>
              <a:t>COVID-19</a:t>
            </a:r>
            <a:r>
              <a:rPr lang="ja-JP" altLang="en-US" sz="3600" dirty="0">
                <a:solidFill>
                  <a:srgbClr val="080808"/>
                </a:solidFill>
              </a:rPr>
              <a:t>対応について</a:t>
            </a:r>
            <a:br>
              <a:rPr lang="en-US" altLang="ja-JP" sz="3600" dirty="0">
                <a:solidFill>
                  <a:srgbClr val="080808"/>
                </a:solidFill>
              </a:rPr>
            </a:br>
            <a:r>
              <a:rPr lang="en-US" altLang="ja-JP" sz="3600" dirty="0">
                <a:solidFill>
                  <a:srgbClr val="080808"/>
                </a:solidFill>
              </a:rPr>
              <a:t>2020</a:t>
            </a:r>
            <a:r>
              <a:rPr lang="ja-JP" altLang="en-US" sz="3600" dirty="0">
                <a:solidFill>
                  <a:srgbClr val="080808"/>
                </a:solidFill>
              </a:rPr>
              <a:t>・</a:t>
            </a:r>
            <a:r>
              <a:rPr lang="en-US" altLang="ja-JP" sz="3600" dirty="0">
                <a:solidFill>
                  <a:srgbClr val="080808"/>
                </a:solidFill>
              </a:rPr>
              <a:t>07</a:t>
            </a:r>
            <a:r>
              <a:rPr lang="ja-JP" altLang="en-US" sz="3600" dirty="0">
                <a:solidFill>
                  <a:srgbClr val="080808"/>
                </a:solidFill>
              </a:rPr>
              <a:t>・</a:t>
            </a:r>
            <a:r>
              <a:rPr lang="en-US" altLang="ja-JP" sz="3600" dirty="0">
                <a:solidFill>
                  <a:srgbClr val="080808"/>
                </a:solidFill>
              </a:rPr>
              <a:t>17</a:t>
            </a:r>
            <a:endParaRPr kumimoji="1" lang="ja-JP" altLang="en-US" sz="3600"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43957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矢印: 折線 7">
            <a:extLst>
              <a:ext uri="{FF2B5EF4-FFF2-40B4-BE49-F238E27FC236}">
                <a16:creationId xmlns:a16="http://schemas.microsoft.com/office/drawing/2014/main" id="{2492F7AC-2CD3-422D-87D3-C4E9CE64D62A}"/>
              </a:ext>
            </a:extLst>
          </p:cNvPr>
          <p:cNvSpPr/>
          <p:nvPr/>
        </p:nvSpPr>
        <p:spPr>
          <a:xfrm flipV="1">
            <a:off x="4572245" y="2940631"/>
            <a:ext cx="651226" cy="249794"/>
          </a:xfrm>
          <a:prstGeom prst="bentArrow">
            <a:avLst>
              <a:gd name="adj1" fmla="val 63828"/>
              <a:gd name="adj2" fmla="val 50000"/>
              <a:gd name="adj3" fmla="val 49315"/>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endParaRPr>
          </a:p>
        </p:txBody>
      </p:sp>
      <p:sp>
        <p:nvSpPr>
          <p:cNvPr id="4" name="正方形/長方形 3">
            <a:extLst>
              <a:ext uri="{FF2B5EF4-FFF2-40B4-BE49-F238E27FC236}">
                <a16:creationId xmlns:a16="http://schemas.microsoft.com/office/drawing/2014/main" id="{1AFC2D95-E995-4610-91C5-81DE4BC9784E}"/>
              </a:ext>
            </a:extLst>
          </p:cNvPr>
          <p:cNvSpPr/>
          <p:nvPr/>
        </p:nvSpPr>
        <p:spPr>
          <a:xfrm>
            <a:off x="1632878" y="54703"/>
            <a:ext cx="7403820" cy="433965"/>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S創英角ｺﾞｼｯｸUB" panose="020B0900000000000000" pitchFamily="50" charset="-128"/>
                <a:ea typeface="HGS創英角ｺﾞｼｯｸUB" panose="020B0900000000000000" pitchFamily="50" charset="-128"/>
              </a:rPr>
              <a:t>在宅療養者における新型コロナウイルス感染症対策</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cs typeface="ＭＳ Ｐゴシック" panose="020B0600070205080204" pitchFamily="50" charset="-128"/>
              </a:rPr>
              <a:t>令和</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cs typeface="ＭＳ Ｐゴシック" panose="020B0600070205080204" pitchFamily="50" charset="-128"/>
              </a:rPr>
              <a:t>2</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cs typeface="ＭＳ Ｐゴシック" panose="020B0600070205080204" pitchFamily="50" charset="-128"/>
              </a:rPr>
              <a:t>年</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cs typeface="ＭＳ Ｐゴシック" panose="020B0600070205080204" pitchFamily="50" charset="-128"/>
              </a:rPr>
              <a:t>6</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cs typeface="ＭＳ Ｐゴシック" panose="020B0600070205080204" pitchFamily="50" charset="-128"/>
              </a:rPr>
              <a:t>月〇日</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版）</a:t>
            </a:r>
            <a:endParaRPr lang="ja-JP" altLang="en-US"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7" name="矢印: 下 20">
            <a:extLst>
              <a:ext uri="{FF2B5EF4-FFF2-40B4-BE49-F238E27FC236}">
                <a16:creationId xmlns:a16="http://schemas.microsoft.com/office/drawing/2014/main" id="{DB0CBEA3-F1F2-4976-8241-2FD7BD3344EE}"/>
              </a:ext>
            </a:extLst>
          </p:cNvPr>
          <p:cNvSpPr/>
          <p:nvPr/>
        </p:nvSpPr>
        <p:spPr>
          <a:xfrm>
            <a:off x="3931742" y="2930817"/>
            <a:ext cx="407505" cy="259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正方形/長方形 8">
            <a:extLst>
              <a:ext uri="{FF2B5EF4-FFF2-40B4-BE49-F238E27FC236}">
                <a16:creationId xmlns:a16="http://schemas.microsoft.com/office/drawing/2014/main" id="{5BA535E7-0287-4BC6-A4E7-DE83325CDC20}"/>
              </a:ext>
            </a:extLst>
          </p:cNvPr>
          <p:cNvSpPr/>
          <p:nvPr/>
        </p:nvSpPr>
        <p:spPr>
          <a:xfrm>
            <a:off x="3815290" y="1916097"/>
            <a:ext cx="6852710" cy="1015663"/>
          </a:xfrm>
          <a:prstGeom prst="rect">
            <a:avLst/>
          </a:prstGeom>
          <a:ln w="19050">
            <a:noFill/>
          </a:ln>
        </p:spPr>
        <p:txBody>
          <a:bodyPr wrap="square">
            <a:spAutoFit/>
          </a:bodyPr>
          <a:lstStyle/>
          <a:p>
            <a:r>
              <a:rPr lang="en-US" altLang="ja-JP" sz="1200" b="1" dirty="0">
                <a:solidFill>
                  <a:srgbClr val="FF0000"/>
                </a:solidFill>
                <a:latin typeface="+mn-ea"/>
                <a:cs typeface="ＭＳ Ｐゴシック" panose="020B0600070205080204" pitchFamily="50" charset="-128"/>
              </a:rPr>
              <a:t>PCR</a:t>
            </a:r>
            <a:r>
              <a:rPr lang="ja-JP" altLang="en-US" sz="1200" b="1" dirty="0">
                <a:solidFill>
                  <a:srgbClr val="FF0000"/>
                </a:solidFill>
                <a:latin typeface="+mn-ea"/>
                <a:cs typeface="ＭＳ Ｐゴシック" panose="020B0600070205080204" pitchFamily="50" charset="-128"/>
              </a:rPr>
              <a:t>検査の実施</a:t>
            </a:r>
            <a:r>
              <a:rPr lang="ja-JP" altLang="en-US" sz="1200" dirty="0">
                <a:latin typeface="+mn-ea"/>
                <a:cs typeface="ＭＳ Ｐゴシック" panose="020B0600070205080204" pitchFamily="50" charset="-128"/>
              </a:rPr>
              <a:t>（新型コロナ外来・</a:t>
            </a:r>
            <a:r>
              <a:rPr lang="ja-JP" altLang="ja-JP" sz="1200" dirty="0">
                <a:latin typeface="+mn-ea"/>
                <a:cs typeface="ＭＳ Ｐゴシック" panose="020B0600070205080204" pitchFamily="50" charset="-128"/>
              </a:rPr>
              <a:t>各</a:t>
            </a:r>
            <a:r>
              <a:rPr lang="ja-JP" altLang="en-US" sz="1200" dirty="0">
                <a:latin typeface="+mn-ea"/>
                <a:cs typeface="ＭＳ Ｐゴシック" panose="020B0600070205080204" pitchFamily="50" charset="-128"/>
              </a:rPr>
              <a:t>自治体の</a:t>
            </a:r>
            <a:r>
              <a:rPr lang="en-US" altLang="ja-JP" sz="1200" dirty="0">
                <a:latin typeface="+mn-ea"/>
                <a:cs typeface="ＭＳ Ｐゴシック" panose="020B0600070205080204" pitchFamily="50" charset="-128"/>
              </a:rPr>
              <a:t>PCR</a:t>
            </a:r>
            <a:r>
              <a:rPr lang="ja-JP" altLang="ja-JP" sz="1200" dirty="0">
                <a:latin typeface="+mn-ea"/>
                <a:cs typeface="ＭＳ Ｐゴシック" panose="020B0600070205080204" pitchFamily="50" charset="-128"/>
              </a:rPr>
              <a:t>センター</a:t>
            </a:r>
            <a:r>
              <a:rPr lang="ja-JP" altLang="en-US" sz="1200" dirty="0">
                <a:latin typeface="+mn-ea"/>
                <a:cs typeface="ＭＳ Ｐゴシック" panose="020B0600070205080204" pitchFamily="50" charset="-128"/>
              </a:rPr>
              <a:t>）</a:t>
            </a:r>
            <a:endParaRPr lang="en-US" altLang="ja-JP" sz="1200" dirty="0">
              <a:latin typeface="+mn-ea"/>
              <a:cs typeface="ＭＳ Ｐゴシック" panose="020B0600070205080204" pitchFamily="50" charset="-128"/>
            </a:endParaRPr>
          </a:p>
          <a:p>
            <a:r>
              <a:rPr lang="ja-JP" altLang="en-US" sz="1200" dirty="0">
                <a:latin typeface="+mn-ea"/>
                <a:cs typeface="ＭＳ Ｐゴシック" panose="020B0600070205080204" pitchFamily="50" charset="-128"/>
              </a:rPr>
              <a:t>・訪問にて鼻咽頭拭い液あるいは唾液を採取し三重梱包して提出する</a:t>
            </a:r>
            <a:endParaRPr lang="en-US" altLang="ja-JP" sz="1200" dirty="0">
              <a:latin typeface="+mn-ea"/>
              <a:cs typeface="ＭＳ Ｐゴシック" panose="020B0600070205080204" pitchFamily="50" charset="-128"/>
            </a:endParaRPr>
          </a:p>
          <a:p>
            <a:r>
              <a:rPr lang="ja-JP" altLang="en-US" sz="1200" dirty="0">
                <a:latin typeface="+mn-ea"/>
                <a:cs typeface="ＭＳ Ｐゴシック" panose="020B0600070205080204" pitchFamily="50" charset="-128"/>
              </a:rPr>
              <a:t>・訪問医療機関が新型コロナ外来の認可を受けていれば保険診療での検査が可能</a:t>
            </a:r>
            <a:endParaRPr lang="en-US" altLang="ja-JP" sz="1200" dirty="0">
              <a:latin typeface="+mn-ea"/>
              <a:cs typeface="ＭＳ Ｐゴシック" panose="020B0600070205080204" pitchFamily="50" charset="-128"/>
            </a:endParaRPr>
          </a:p>
          <a:p>
            <a:r>
              <a:rPr lang="ja-JP" altLang="en-US" sz="1200" dirty="0">
                <a:latin typeface="+mn-ea"/>
                <a:cs typeface="ＭＳ Ｐゴシック" panose="020B0600070205080204" pitchFamily="50" charset="-128"/>
              </a:rPr>
              <a:t>・</a:t>
            </a:r>
            <a:r>
              <a:rPr lang="en-US" altLang="ja-JP" sz="1200" dirty="0">
                <a:latin typeface="+mn-ea"/>
                <a:cs typeface="ＭＳ Ｐゴシック" panose="020B0600070205080204" pitchFamily="50" charset="-128"/>
              </a:rPr>
              <a:t>PCR</a:t>
            </a:r>
            <a:r>
              <a:rPr lang="ja-JP" altLang="en-US" sz="1200" dirty="0">
                <a:latin typeface="+mn-ea"/>
                <a:cs typeface="ＭＳ Ｐゴシック" panose="020B0600070205080204" pitchFamily="50" charset="-128"/>
              </a:rPr>
              <a:t>検査の待機中は、感染者扱いでの対応</a:t>
            </a:r>
            <a:endParaRPr lang="en-US" altLang="ja-JP" sz="1200" dirty="0">
              <a:latin typeface="+mn-ea"/>
              <a:cs typeface="ＭＳ Ｐゴシック" panose="020B0600070205080204" pitchFamily="50" charset="-128"/>
            </a:endParaRPr>
          </a:p>
          <a:p>
            <a:r>
              <a:rPr lang="ja-JP" altLang="en-US" sz="1200" dirty="0">
                <a:latin typeface="+mn-ea"/>
              </a:rPr>
              <a:t>・陽性と判明した場合、届出、濃厚接触者等検査</a:t>
            </a:r>
            <a:r>
              <a:rPr lang="ja-JP" altLang="en-US" sz="1200" dirty="0">
                <a:latin typeface="+mn-ea"/>
                <a:sym typeface="Wingdings" panose="05000000000000000000" pitchFamily="2" charset="2"/>
              </a:rPr>
              <a:t>対象範囲特定、</a:t>
            </a:r>
            <a:r>
              <a:rPr lang="ja-JP" altLang="en-US" sz="1200" dirty="0">
                <a:latin typeface="+mn-ea"/>
              </a:rPr>
              <a:t>事業継続について保健所と相談</a:t>
            </a:r>
            <a:endParaRPr lang="en-US" altLang="ja-JP" sz="1200" dirty="0">
              <a:latin typeface="+mn-ea"/>
            </a:endParaRPr>
          </a:p>
        </p:txBody>
      </p:sp>
      <p:sp>
        <p:nvSpPr>
          <p:cNvPr id="11" name="正方形/長方形 10">
            <a:extLst>
              <a:ext uri="{FF2B5EF4-FFF2-40B4-BE49-F238E27FC236}">
                <a16:creationId xmlns:a16="http://schemas.microsoft.com/office/drawing/2014/main" id="{6F2533F8-652B-46B9-84E4-60F1CF8CFA41}"/>
              </a:ext>
            </a:extLst>
          </p:cNvPr>
          <p:cNvSpPr/>
          <p:nvPr/>
        </p:nvSpPr>
        <p:spPr>
          <a:xfrm>
            <a:off x="1629406" y="3197081"/>
            <a:ext cx="9023426" cy="2923877"/>
          </a:xfrm>
          <a:prstGeom prst="rect">
            <a:avLst/>
          </a:prstGeom>
          <a:ln w="19050">
            <a:solidFill>
              <a:schemeClr val="tx1"/>
            </a:solidFill>
          </a:ln>
        </p:spPr>
        <p:txBody>
          <a:bodyPr wrap="square">
            <a:spAutoFit/>
          </a:bodyPr>
          <a:lstStyle/>
          <a:p>
            <a:r>
              <a:rPr lang="en-US" altLang="ja-JP" sz="1200" b="1" dirty="0">
                <a:solidFill>
                  <a:srgbClr val="FF0000"/>
                </a:solidFill>
                <a:latin typeface="+mn-ea"/>
                <a:cs typeface="ＭＳ Ｐゴシック" panose="020B0600070205080204" pitchFamily="50" charset="-128"/>
              </a:rPr>
              <a:t>PCR</a:t>
            </a:r>
            <a:r>
              <a:rPr lang="ja-JP" altLang="en-US" sz="1200" b="1" dirty="0">
                <a:solidFill>
                  <a:srgbClr val="FF0000"/>
                </a:solidFill>
                <a:latin typeface="+mn-ea"/>
                <a:cs typeface="ＭＳ Ｐゴシック" panose="020B0600070205080204" pitchFamily="50" charset="-128"/>
              </a:rPr>
              <a:t>陽性者が</a:t>
            </a:r>
            <a:r>
              <a:rPr lang="ja-JP" altLang="ja-JP" sz="1200" b="1" dirty="0">
                <a:solidFill>
                  <a:srgbClr val="FF0000"/>
                </a:solidFill>
                <a:latin typeface="+mn-ea"/>
                <a:cs typeface="ＭＳ Ｐゴシック" panose="020B0600070205080204" pitchFamily="50" charset="-128"/>
              </a:rPr>
              <a:t>入院</a:t>
            </a:r>
            <a:r>
              <a:rPr lang="ja-JP" altLang="en-US" sz="1200" b="1" dirty="0">
                <a:solidFill>
                  <a:srgbClr val="FF0000"/>
                </a:solidFill>
                <a:latin typeface="+mn-ea"/>
                <a:cs typeface="ＭＳ Ｐゴシック" panose="020B0600070205080204" pitchFamily="50" charset="-128"/>
              </a:rPr>
              <a:t>を拒否し在宅療養の継続を希望する場合、または入院待機中</a:t>
            </a:r>
            <a:endParaRPr lang="en-US" altLang="ja-JP" sz="1200" b="1" dirty="0">
              <a:solidFill>
                <a:srgbClr val="FF0000"/>
              </a:solidFill>
              <a:latin typeface="+mn-ea"/>
              <a:cs typeface="ＭＳ Ｐゴシック" panose="020B0600070205080204" pitchFamily="50" charset="-128"/>
            </a:endParaRPr>
          </a:p>
          <a:p>
            <a:r>
              <a:rPr lang="ja-JP" altLang="ja-JP" sz="1200" b="1" u="sng" dirty="0">
                <a:latin typeface="+mn-ea"/>
                <a:cs typeface="ＭＳ Ｐゴシック" panose="020B0600070205080204" pitchFamily="50" charset="-128"/>
              </a:rPr>
              <a:t>独居</a:t>
            </a:r>
            <a:r>
              <a:rPr lang="ja-JP" altLang="en-US" sz="1200" b="1" u="sng" dirty="0">
                <a:latin typeface="+mn-ea"/>
                <a:cs typeface="ＭＳ Ｐゴシック" panose="020B0600070205080204" pitchFamily="50" charset="-128"/>
              </a:rPr>
              <a:t>あるいは</a:t>
            </a:r>
            <a:r>
              <a:rPr lang="ja-JP" altLang="ja-JP" sz="1200" b="1" u="sng" dirty="0">
                <a:latin typeface="+mn-ea"/>
                <a:cs typeface="ＭＳ Ｐゴシック" panose="020B0600070205080204" pitchFamily="50" charset="-128"/>
              </a:rPr>
              <a:t>家族と本人を</a:t>
            </a:r>
            <a:r>
              <a:rPr lang="ja-JP" altLang="en-US" sz="1200" b="1" u="sng" dirty="0">
                <a:latin typeface="+mn-ea"/>
                <a:cs typeface="ＭＳ Ｐゴシック" panose="020B0600070205080204" pitchFamily="50" charset="-128"/>
              </a:rPr>
              <a:t>完全</a:t>
            </a:r>
            <a:r>
              <a:rPr lang="ja-JP" altLang="ja-JP" sz="1200" b="1" u="sng" dirty="0">
                <a:latin typeface="+mn-ea"/>
                <a:cs typeface="ＭＳ Ｐゴシック" panose="020B0600070205080204" pitchFamily="50" charset="-128"/>
              </a:rPr>
              <a:t>分離</a:t>
            </a:r>
            <a:r>
              <a:rPr lang="ja-JP" altLang="en-US" sz="1200" b="1" u="sng" dirty="0">
                <a:latin typeface="+mn-ea"/>
                <a:cs typeface="ＭＳ Ｐゴシック" panose="020B0600070205080204" pitchFamily="50" charset="-128"/>
              </a:rPr>
              <a:t>でき</a:t>
            </a:r>
            <a:r>
              <a:rPr lang="ja-JP" altLang="ja-JP" sz="1200" b="1" u="sng" dirty="0">
                <a:latin typeface="+mn-ea"/>
                <a:cs typeface="ＭＳ Ｐゴシック" panose="020B0600070205080204" pitchFamily="50" charset="-128"/>
              </a:rPr>
              <a:t>る場合</a:t>
            </a:r>
            <a:r>
              <a:rPr lang="ja-JP" altLang="en-US" sz="1200" b="1" u="sng" dirty="0">
                <a:latin typeface="+mn-ea"/>
                <a:cs typeface="ＭＳ Ｐゴシック" panose="020B0600070205080204" pitchFamily="50" charset="-128"/>
              </a:rPr>
              <a:t>以外は、現状在宅療養の継続は容易ではないとの理解が前提</a:t>
            </a:r>
            <a:endParaRPr lang="en-US" altLang="ja-JP" sz="1200" b="1" u="sng" dirty="0">
              <a:latin typeface="+mn-ea"/>
              <a:cs typeface="ＭＳ Ｐゴシック" panose="020B0600070205080204" pitchFamily="50" charset="-128"/>
            </a:endParaRPr>
          </a:p>
          <a:p>
            <a:r>
              <a:rPr lang="en-US" altLang="ja-JP" sz="1200" b="1" dirty="0">
                <a:latin typeface="+mn-ea"/>
                <a:cs typeface="ＭＳ Ｐゴシック" panose="020B0600070205080204" pitchFamily="50" charset="-128"/>
              </a:rPr>
              <a:t>【</a:t>
            </a:r>
            <a:r>
              <a:rPr lang="ja-JP" altLang="en-US" sz="1200" b="1" dirty="0">
                <a:latin typeface="+mn-ea"/>
                <a:cs typeface="ＭＳ Ｐゴシック" panose="020B0600070205080204" pitchFamily="50" charset="-128"/>
              </a:rPr>
              <a:t>訪問看護</a:t>
            </a:r>
            <a:r>
              <a:rPr lang="en-US" altLang="ja-JP" sz="1200" b="1" dirty="0">
                <a:latin typeface="+mn-ea"/>
                <a:cs typeface="ＭＳ Ｐゴシック" panose="020B0600070205080204" pitchFamily="50" charset="-128"/>
              </a:rPr>
              <a:t>/</a:t>
            </a:r>
            <a:r>
              <a:rPr lang="ja-JP" altLang="en-US" sz="1200" b="1" dirty="0">
                <a:latin typeface="+mn-ea"/>
                <a:cs typeface="ＭＳ Ｐゴシック" panose="020B0600070205080204" pitchFamily="50" charset="-128"/>
              </a:rPr>
              <a:t>身体介護</a:t>
            </a:r>
            <a:r>
              <a:rPr lang="en-US" altLang="ja-JP" sz="1200" b="1" dirty="0">
                <a:latin typeface="+mn-ea"/>
                <a:cs typeface="ＭＳ Ｐゴシック" panose="020B0600070205080204" pitchFamily="50" charset="-128"/>
              </a:rPr>
              <a:t>】</a:t>
            </a:r>
          </a:p>
          <a:p>
            <a:r>
              <a:rPr lang="ja-JP" altLang="en-US" sz="1200" dirty="0">
                <a:latin typeface="ＭＳ Ｐゴシック" panose="020B0600070205080204" pitchFamily="50" charset="-128"/>
                <a:ea typeface="ＭＳ ゴシック" panose="020B0609070205080204" pitchFamily="49" charset="-128"/>
                <a:cs typeface="ＭＳ Ｐゴシック" panose="020B0600070205080204" pitchFamily="50" charset="-128"/>
              </a:rPr>
              <a:t>・</a:t>
            </a:r>
            <a:r>
              <a:rPr lang="ja-JP" altLang="en-US" sz="1200" b="1" dirty="0">
                <a:latin typeface="ＭＳ Ｐゴシック" panose="020B0600070205080204" pitchFamily="50" charset="-128"/>
                <a:ea typeface="ＭＳ ゴシック" panose="020B0609070205080204" pitchFamily="49" charset="-128"/>
                <a:cs typeface="ＭＳ Ｐゴシック" panose="020B0600070205080204" pitchFamily="50" charset="-128"/>
              </a:rPr>
              <a:t>訪問看護</a:t>
            </a:r>
            <a:r>
              <a:rPr lang="en-US" altLang="ja-JP" sz="1200" b="1" dirty="0">
                <a:latin typeface="ＭＳ Ｐゴシック" panose="020B0600070205080204" pitchFamily="50" charset="-128"/>
                <a:ea typeface="ＭＳ ゴシック" panose="020B0609070205080204" pitchFamily="49" charset="-128"/>
                <a:cs typeface="ＭＳ Ｐゴシック" panose="020B0600070205080204" pitchFamily="50" charset="-128"/>
              </a:rPr>
              <a:t>/</a:t>
            </a:r>
            <a:r>
              <a:rPr lang="ja-JP" altLang="en-US" sz="1200" b="1" dirty="0">
                <a:latin typeface="ＭＳ Ｐゴシック" panose="020B0600070205080204" pitchFamily="50" charset="-128"/>
                <a:ea typeface="ＭＳ ゴシック" panose="020B0609070205080204" pitchFamily="49" charset="-128"/>
                <a:cs typeface="ＭＳ Ｐゴシック" panose="020B0600070205080204" pitchFamily="50" charset="-128"/>
              </a:rPr>
              <a:t>身体介護：</a:t>
            </a:r>
            <a:r>
              <a:rPr lang="ja-JP" altLang="en-US" sz="1200" dirty="0">
                <a:latin typeface="ＭＳ Ｐゴシック" panose="020B0600070205080204" pitchFamily="50" charset="-128"/>
                <a:ea typeface="ＭＳ ゴシック" panose="020B0609070205080204" pitchFamily="49" charset="-128"/>
                <a:cs typeface="ＭＳ Ｐゴシック" panose="020B0600070205080204" pitchFamily="50" charset="-128"/>
              </a:rPr>
              <a:t>食事や</a:t>
            </a:r>
            <a:r>
              <a:rPr lang="ja-JP" altLang="ja-JP" sz="1200" dirty="0">
                <a:latin typeface="ＭＳ Ｐゴシック" panose="020B0600070205080204" pitchFamily="50" charset="-128"/>
                <a:ea typeface="ＭＳ ゴシック" panose="020B0609070205080204" pitchFamily="49" charset="-128"/>
                <a:cs typeface="ＭＳ Ｐゴシック" panose="020B0600070205080204" pitchFamily="50" charset="-128"/>
              </a:rPr>
              <a:t>排泄管理</a:t>
            </a:r>
            <a:r>
              <a:rPr lang="ja-JP" altLang="en-US" sz="1200" dirty="0">
                <a:latin typeface="ＭＳ Ｐゴシック" panose="020B0600070205080204" pitchFamily="50" charset="-128"/>
                <a:ea typeface="ＭＳ ゴシック" panose="020B0609070205080204" pitchFamily="49" charset="-128"/>
                <a:cs typeface="ＭＳ Ｐゴシック" panose="020B0600070205080204" pitchFamily="50" charset="-128"/>
              </a:rPr>
              <a:t>、</a:t>
            </a:r>
            <a:r>
              <a:rPr lang="ja-JP" altLang="ja-JP" sz="1200" dirty="0">
                <a:latin typeface="ＭＳ Ｐゴシック" panose="020B0600070205080204" pitchFamily="50" charset="-128"/>
                <a:ea typeface="ＭＳ ゴシック" panose="020B0609070205080204" pitchFamily="49" charset="-128"/>
                <a:cs typeface="ＭＳ Ｐゴシック" panose="020B0600070205080204" pitchFamily="50" charset="-128"/>
              </a:rPr>
              <a:t>保清を担う感染対策</a:t>
            </a:r>
            <a:r>
              <a:rPr lang="ja-JP" altLang="ja-JP" sz="1200" dirty="0">
                <a:latin typeface="ＭＳ ゴシック" panose="020B0609070205080204" pitchFamily="49" charset="-128"/>
                <a:ea typeface="ＭＳ ゴシック" panose="020B0609070205080204" pitchFamily="49" charset="-128"/>
                <a:cs typeface="ＭＳ Ｐゴシック" panose="020B0600070205080204" pitchFamily="50" charset="-128"/>
              </a:rPr>
              <a:t>に</a:t>
            </a:r>
            <a:r>
              <a:rPr lang="ja-JP" altLang="en-US" sz="1200" dirty="0">
                <a:latin typeface="ＭＳ ゴシック" panose="020B0609070205080204" pitchFamily="49" charset="-128"/>
                <a:ea typeface="ＭＳ ゴシック" panose="020B0609070205080204" pitchFamily="49" charset="-128"/>
                <a:cs typeface="ＭＳ Ｐゴシック" panose="020B0600070205080204" pitchFamily="50" charset="-128"/>
              </a:rPr>
              <a:t>詳しい</a:t>
            </a:r>
            <a:r>
              <a:rPr lang="ja-JP" altLang="ja-JP" sz="1200" dirty="0">
                <a:latin typeface="ＭＳ ゴシック" panose="020B0609070205080204" pitchFamily="49" charset="-128"/>
                <a:ea typeface="ＭＳ ゴシック" panose="020B0609070205080204" pitchFamily="49" charset="-128"/>
                <a:cs typeface="ＭＳ Ｐゴシック" panose="020B0600070205080204" pitchFamily="50" charset="-128"/>
              </a:rPr>
              <a:t>訪問看護師</a:t>
            </a:r>
            <a:r>
              <a:rPr lang="ja-JP" altLang="en-US" sz="1200" dirty="0">
                <a:latin typeface="ＭＳ ゴシック" panose="020B0609070205080204" pitchFamily="49" charset="-128"/>
                <a:ea typeface="ＭＳ ゴシック" panose="020B0609070205080204" pitchFamily="49" charset="-128"/>
                <a:cs typeface="ＭＳ Ｐゴシック" panose="020B0600070205080204" pitchFamily="50" charset="-128"/>
              </a:rPr>
              <a:t>を</a:t>
            </a:r>
            <a:r>
              <a:rPr lang="ja-JP" altLang="ja-JP" sz="1200" dirty="0">
                <a:latin typeface="ＭＳ ゴシック" panose="020B0609070205080204" pitchFamily="49" charset="-128"/>
                <a:ea typeface="ＭＳ ゴシック" panose="020B0609070205080204" pitchFamily="49" charset="-128"/>
                <a:cs typeface="ＭＳ Ｐゴシック" panose="020B0600070205080204" pitchFamily="50" charset="-128"/>
              </a:rPr>
              <a:t>専属</a:t>
            </a:r>
            <a:r>
              <a:rPr lang="ja-JP" altLang="en-US" sz="1200" dirty="0">
                <a:latin typeface="ＭＳ ゴシック" panose="020B0609070205080204" pitchFamily="49" charset="-128"/>
                <a:ea typeface="ＭＳ ゴシック" panose="020B0609070205080204" pitchFamily="49" charset="-128"/>
                <a:cs typeface="ＭＳ Ｐゴシック" panose="020B0600070205080204" pitchFamily="50" charset="-128"/>
              </a:rPr>
              <a:t>配置し、</a:t>
            </a:r>
            <a:r>
              <a:rPr lang="ja-JP" altLang="ja-JP" sz="1200" dirty="0">
                <a:latin typeface="ＭＳ ゴシック" panose="020B0609070205080204" pitchFamily="49" charset="-128"/>
                <a:ea typeface="ＭＳ ゴシック" panose="020B0609070205080204" pitchFamily="49" charset="-128"/>
              </a:rPr>
              <a:t>日に二回ほどの特別指示下の</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ja-JP" sz="1200" dirty="0">
                <a:latin typeface="ＭＳ ゴシック" panose="020B0609070205080204" pitchFamily="49" charset="-128"/>
                <a:ea typeface="ＭＳ ゴシック" panose="020B0609070205080204" pitchFamily="49" charset="-128"/>
              </a:rPr>
              <a:t>医療保険での訪問看護、介護保険の定期巡回サービスでの訪問看護</a:t>
            </a:r>
            <a:r>
              <a:rPr lang="ja-JP" altLang="en-US" sz="1200" dirty="0">
                <a:latin typeface="ＭＳ ゴシック" panose="020B0609070205080204" pitchFamily="49" charset="-128"/>
                <a:ea typeface="ＭＳ ゴシック" panose="020B0609070205080204" pitchFamily="49" charset="-128"/>
              </a:rPr>
              <a:t>を十分な換気下で提供する</a:t>
            </a:r>
            <a:r>
              <a:rPr lang="ja-JP" altLang="en-US" sz="1000" dirty="0">
                <a:latin typeface="ＭＳ ゴシック" panose="020B0609070205080204" pitchFamily="49" charset="-128"/>
                <a:ea typeface="ＭＳ ゴシック" panose="020B0609070205080204" pitchFamily="49" charset="-128"/>
              </a:rPr>
              <a:t>（ガウン・ビニールエプロン、　　</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サージカルマスク、手袋、ゴーグル・フェイスシールド、専用上履き・シューカバーを着用、咳嗽が多い場合や</a:t>
            </a:r>
            <a:r>
              <a:rPr lang="ja-JP" altLang="en-US" sz="1000" dirty="0">
                <a:latin typeface="ＭＳ ゴシック" panose="020B0609070205080204" pitchFamily="49" charset="-128"/>
                <a:ea typeface="ＭＳ ゴシック" panose="020B0609070205080204" pitchFamily="49" charset="-128"/>
                <a:cs typeface="ＭＳ Ｐゴシック" panose="020B0600070205080204" pitchFamily="50" charset="-128"/>
              </a:rPr>
              <a:t>吸引操作を行う場合は</a:t>
            </a:r>
            <a:r>
              <a:rPr lang="en-US" altLang="ja-JP" sz="1000" dirty="0">
                <a:latin typeface="ＭＳ ゴシック" panose="020B0609070205080204" pitchFamily="49" charset="-128"/>
                <a:ea typeface="ＭＳ ゴシック" panose="020B0609070205080204" pitchFamily="49" charset="-128"/>
                <a:cs typeface="ＭＳ Ｐゴシック" panose="020B0600070205080204" pitchFamily="50" charset="-128"/>
              </a:rPr>
              <a:t>N95</a:t>
            </a:r>
            <a:r>
              <a:rPr lang="ja-JP" altLang="en-US" sz="1000" dirty="0">
                <a:latin typeface="ＭＳ ゴシック" panose="020B0609070205080204" pitchFamily="49" charset="-128"/>
                <a:ea typeface="ＭＳ ゴシック" panose="020B0609070205080204" pitchFamily="49" charset="-128"/>
                <a:cs typeface="ＭＳ Ｐゴシック" panose="020B0600070205080204" pitchFamily="50" charset="-128"/>
              </a:rPr>
              <a:t>マスクが必要）</a:t>
            </a:r>
            <a:endParaRPr lang="en-US" altLang="ja-JP" sz="1000" dirty="0">
              <a:latin typeface="ＭＳ Ｐゴシック" panose="020B0600070205080204" pitchFamily="50" charset="-128"/>
              <a:ea typeface="ＭＳ ゴシック" panose="020B0609070205080204" pitchFamily="49" charset="-128"/>
              <a:cs typeface="ＭＳ Ｐゴシック" panose="020B0600070205080204" pitchFamily="50" charset="-128"/>
            </a:endParaRPr>
          </a:p>
          <a:p>
            <a:r>
              <a:rPr lang="ja-JP" altLang="en-US" sz="1200" dirty="0">
                <a:latin typeface="+mn-ea"/>
                <a:cs typeface="ＭＳ Ｐゴシック" panose="020B0600070205080204" pitchFamily="50" charset="-128"/>
              </a:rPr>
              <a:t>・感染者に対し訪問介護士単独での身体介護の提供は技術的に難しく、訪問看護師との協働と、更なる感染症教育が必要</a:t>
            </a:r>
            <a:endParaRPr lang="en-US" altLang="ja-JP" sz="1200" dirty="0">
              <a:latin typeface="+mn-ea"/>
              <a:cs typeface="ＭＳ Ｐゴシック" panose="020B0600070205080204" pitchFamily="50" charset="-128"/>
            </a:endParaRPr>
          </a:p>
          <a:p>
            <a:r>
              <a:rPr lang="en-US" altLang="ja-JP" sz="1200" b="1" dirty="0">
                <a:latin typeface="+mn-ea"/>
                <a:cs typeface="ＭＳ Ｐゴシック" panose="020B0600070205080204" pitchFamily="50" charset="-128"/>
              </a:rPr>
              <a:t>【</a:t>
            </a:r>
            <a:r>
              <a:rPr lang="ja-JP" altLang="en-US" sz="1200" b="1" dirty="0">
                <a:latin typeface="+mn-ea"/>
                <a:cs typeface="ＭＳ Ｐゴシック" panose="020B0600070205080204" pitchFamily="50" charset="-128"/>
              </a:rPr>
              <a:t>訪問診療</a:t>
            </a:r>
            <a:r>
              <a:rPr lang="en-US" altLang="ja-JP" sz="1200" b="1" dirty="0">
                <a:latin typeface="+mn-ea"/>
                <a:cs typeface="ＭＳ Ｐゴシック" panose="020B0600070205080204" pitchFamily="50" charset="-128"/>
              </a:rPr>
              <a:t>】</a:t>
            </a:r>
          </a:p>
          <a:p>
            <a:r>
              <a:rPr lang="ja-JP" altLang="en-US" sz="1200" dirty="0">
                <a:latin typeface="+mn-ea"/>
                <a:cs typeface="ＭＳ Ｐゴシック" panose="020B0600070205080204" pitchFamily="50" charset="-128"/>
              </a:rPr>
              <a:t>・</a:t>
            </a:r>
            <a:r>
              <a:rPr lang="en-US" altLang="ja-JP" sz="1200" dirty="0">
                <a:latin typeface="+mn-ea"/>
                <a:cs typeface="ＭＳ Ｐゴシック" panose="020B0600070205080204" pitchFamily="50" charset="-128"/>
              </a:rPr>
              <a:t>ACP</a:t>
            </a:r>
            <a:r>
              <a:rPr lang="ja-JP" altLang="en-US" sz="1200" dirty="0">
                <a:latin typeface="+mn-ea"/>
                <a:cs typeface="ＭＳ Ｐゴシック" panose="020B0600070205080204" pitchFamily="50" charset="-128"/>
              </a:rPr>
              <a:t>を尊重しつつ、電話やオンライン対応等訪問の代替法を駆使し、訪問頻度は必要最小限とする</a:t>
            </a:r>
            <a:endParaRPr lang="en-US" altLang="ja-JP" sz="1200" dirty="0">
              <a:latin typeface="+mn-ea"/>
              <a:cs typeface="ＭＳ Ｐゴシック" panose="020B0600070205080204" pitchFamily="50" charset="-128"/>
            </a:endParaRPr>
          </a:p>
          <a:p>
            <a:r>
              <a:rPr lang="ja-JP" altLang="en-US" sz="1200" dirty="0">
                <a:latin typeface="+mn-ea"/>
                <a:cs typeface="ＭＳ Ｐゴシック" panose="020B0600070205080204" pitchFamily="50" charset="-128"/>
              </a:rPr>
              <a:t>・訪問時は上記の</a:t>
            </a:r>
            <a:r>
              <a:rPr lang="en-US" altLang="ja-JP" sz="1200" dirty="0">
                <a:latin typeface="+mn-ea"/>
                <a:cs typeface="ＭＳ Ｐゴシック" panose="020B0600070205080204" pitchFamily="50" charset="-128"/>
              </a:rPr>
              <a:t>PPE</a:t>
            </a:r>
            <a:r>
              <a:rPr lang="ja-JP" altLang="en-US" sz="1200" dirty="0">
                <a:latin typeface="+mn-ea"/>
                <a:cs typeface="ＭＳ Ｐゴシック" panose="020B0600070205080204" pitchFamily="50" charset="-128"/>
              </a:rPr>
              <a:t>を着用し、できるだけ医師一人で入室し、複数患者の訪問を行う場合は順番を最終とする</a:t>
            </a:r>
            <a:endParaRPr lang="en-US" altLang="ja-JP" sz="400" dirty="0">
              <a:latin typeface="+mn-ea"/>
              <a:cs typeface="ＭＳ Ｐゴシック" panose="020B0600070205080204" pitchFamily="50" charset="-128"/>
            </a:endParaRPr>
          </a:p>
          <a:p>
            <a:r>
              <a:rPr lang="ja-JP" altLang="en-US" sz="1200" dirty="0">
                <a:latin typeface="+mn-ea"/>
                <a:cs typeface="ＭＳ Ｐゴシック" panose="020B0600070205080204" pitchFamily="50" charset="-128"/>
              </a:rPr>
              <a:t>・頻回な手指消毒、退室後使用物品のふき取り消毒（紙カルテ等消毒できないものは持ち込まない）</a:t>
            </a:r>
            <a:endParaRPr lang="en-US" altLang="ja-JP" sz="1200" dirty="0">
              <a:latin typeface="+mn-ea"/>
              <a:cs typeface="ＭＳ Ｐゴシック" panose="020B0600070205080204" pitchFamily="50" charset="-128"/>
            </a:endParaRPr>
          </a:p>
          <a:p>
            <a:r>
              <a:rPr lang="ja-JP" altLang="en-US" sz="400" dirty="0">
                <a:latin typeface="+mn-ea"/>
                <a:cs typeface="ＭＳ Ｐゴシック" panose="020B0600070205080204" pitchFamily="50" charset="-128"/>
              </a:rPr>
              <a:t>　</a:t>
            </a:r>
            <a:endParaRPr lang="en-US" altLang="ja-JP" sz="400" dirty="0">
              <a:latin typeface="+mn-ea"/>
              <a:cs typeface="ＭＳ Ｐゴシック" panose="020B0600070205080204" pitchFamily="50" charset="-128"/>
            </a:endParaRPr>
          </a:p>
          <a:p>
            <a:r>
              <a:rPr lang="ja-JP" altLang="en-US" sz="1200" dirty="0">
                <a:latin typeface="+mn-ea"/>
                <a:cs typeface="ＭＳ Ｐゴシック" panose="020B0600070205080204" pitchFamily="50" charset="-128"/>
              </a:rPr>
              <a:t>・</a:t>
            </a:r>
            <a:r>
              <a:rPr lang="en-US" altLang="ja-JP" sz="1200" dirty="0">
                <a:latin typeface="+mn-ea"/>
                <a:cs typeface="ＭＳ Ｐゴシック" panose="020B0600070205080204" pitchFamily="50" charset="-128"/>
              </a:rPr>
              <a:t>PPE</a:t>
            </a:r>
            <a:r>
              <a:rPr lang="ja-JP" altLang="en-US" sz="1200" dirty="0">
                <a:latin typeface="+mn-ea"/>
                <a:cs typeface="ＭＳ Ｐゴシック" panose="020B0600070205080204" pitchFamily="50" charset="-128"/>
              </a:rPr>
              <a:t>が不足するため、許容範囲内での再利用等、正しい使い方について参考資料を基に主治医とルールを策定する</a:t>
            </a:r>
            <a:br>
              <a:rPr lang="en-US" altLang="ja-JP" sz="1200" dirty="0">
                <a:latin typeface="+mn-ea"/>
                <a:cs typeface="ＭＳ Ｐゴシック" panose="020B0600070205080204" pitchFamily="50" charset="-128"/>
              </a:rPr>
            </a:br>
            <a:r>
              <a:rPr lang="ja-JP" altLang="en-US" sz="1200" dirty="0">
                <a:latin typeface="+mn-ea"/>
                <a:cs typeface="ＭＳ Ｐゴシック" panose="020B0600070205080204" pitchFamily="50" charset="-128"/>
              </a:rPr>
              <a:t>・家族介護を希望される場合、標準的予防策の徹底と、二次感染・三次感染をもたらす社会的意義について十分理解頂く</a:t>
            </a:r>
            <a:endParaRPr lang="en-US" altLang="ja-JP" sz="1200" dirty="0">
              <a:latin typeface="+mn-ea"/>
              <a:cs typeface="ＭＳ Ｐゴシック" panose="020B0600070205080204" pitchFamily="50" charset="-128"/>
            </a:endParaRPr>
          </a:p>
          <a:p>
            <a:r>
              <a:rPr lang="ja-JP" altLang="en-US" sz="1200" dirty="0">
                <a:latin typeface="+mn-ea"/>
              </a:rPr>
              <a:t>・感染性廃棄物については、「廃棄物処理法に基づく感染性廃棄物処理マニュアル」に基づき処理（参考資料参照）</a:t>
            </a:r>
          </a:p>
          <a:p>
            <a:r>
              <a:rPr lang="ja-JP" altLang="en-US" sz="1200" dirty="0">
                <a:latin typeface="+mn-ea"/>
                <a:cs typeface="ＭＳ Ｐゴシック" panose="020B0600070205080204" pitchFamily="50" charset="-128"/>
              </a:rPr>
              <a:t>・在宅で死亡診断された場合、ご遺体は医療関係者が</a:t>
            </a:r>
            <a:r>
              <a:rPr lang="en-US" altLang="ja-JP" sz="1200" dirty="0">
                <a:latin typeface="+mn-ea"/>
                <a:cs typeface="ＭＳ Ｐゴシック" panose="020B0600070205080204" pitchFamily="50" charset="-128"/>
              </a:rPr>
              <a:t>PPE</a:t>
            </a:r>
            <a:r>
              <a:rPr lang="ja-JP" altLang="en-US" sz="1200" dirty="0">
                <a:latin typeface="+mn-ea"/>
                <a:cs typeface="ＭＳ Ｐゴシック" panose="020B0600070205080204" pitchFamily="50" charset="-128"/>
              </a:rPr>
              <a:t>を装着して納体袋に収納し消毒、ご遺体は火葬まで自宅待機</a:t>
            </a:r>
            <a:endParaRPr lang="en-US" altLang="ja-JP" sz="1200" dirty="0">
              <a:latin typeface="+mn-ea"/>
              <a:cs typeface="ＭＳ Ｐゴシック" panose="020B0600070205080204" pitchFamily="50" charset="-128"/>
            </a:endParaRPr>
          </a:p>
        </p:txBody>
      </p:sp>
      <p:sp>
        <p:nvSpPr>
          <p:cNvPr id="12" name="正方形/長方形 11">
            <a:extLst>
              <a:ext uri="{FF2B5EF4-FFF2-40B4-BE49-F238E27FC236}">
                <a16:creationId xmlns:a16="http://schemas.microsoft.com/office/drawing/2014/main" id="{6891161A-5519-49BE-931E-F89F47CF1D0B}"/>
              </a:ext>
            </a:extLst>
          </p:cNvPr>
          <p:cNvSpPr/>
          <p:nvPr/>
        </p:nvSpPr>
        <p:spPr>
          <a:xfrm>
            <a:off x="1632878" y="6092492"/>
            <a:ext cx="9035122" cy="461665"/>
          </a:xfrm>
          <a:prstGeom prst="rect">
            <a:avLst/>
          </a:prstGeom>
          <a:ln w="19050">
            <a:noFill/>
          </a:ln>
        </p:spPr>
        <p:txBody>
          <a:bodyPr wrap="square">
            <a:spAutoFit/>
          </a:bodyPr>
          <a:lstStyle/>
          <a:p>
            <a:r>
              <a:rPr lang="ja-JP" altLang="en-US" sz="1200" dirty="0">
                <a:latin typeface="+mn-ea"/>
                <a:cs typeface="ＭＳ Ｐゴシック" panose="020B0600070205080204" pitchFamily="50" charset="-128"/>
              </a:rPr>
              <a:t>家族が感染した場合、・自宅待機であれば、二次感染予防のため本人の入院を考慮</a:t>
            </a:r>
            <a:endParaRPr lang="en-US" altLang="ja-JP" sz="1200" dirty="0">
              <a:latin typeface="+mn-ea"/>
              <a:cs typeface="ＭＳ Ｐゴシック" panose="020B0600070205080204" pitchFamily="50" charset="-128"/>
            </a:endParaRPr>
          </a:p>
          <a:p>
            <a:r>
              <a:rPr lang="ja-JP" altLang="en-US" sz="1200" dirty="0">
                <a:latin typeface="+mn-ea"/>
                <a:cs typeface="ＭＳ Ｐゴシック" panose="020B0600070205080204" pitchFamily="50" charset="-128"/>
              </a:rPr>
              <a:t>　　　　　　　　　　・入院であれば、訪問サービスを増量するか、あるいは入院を考慮</a:t>
            </a:r>
            <a:endParaRPr lang="en-US" altLang="ja-JP" sz="1200" dirty="0">
              <a:latin typeface="+mn-ea"/>
              <a:cs typeface="ＭＳ Ｐゴシック" panose="020B0600070205080204" pitchFamily="50" charset="-128"/>
            </a:endParaRPr>
          </a:p>
        </p:txBody>
      </p:sp>
      <p:sp>
        <p:nvSpPr>
          <p:cNvPr id="13" name="正方形/長方形 12">
            <a:extLst>
              <a:ext uri="{FF2B5EF4-FFF2-40B4-BE49-F238E27FC236}">
                <a16:creationId xmlns:a16="http://schemas.microsoft.com/office/drawing/2014/main" id="{2C513815-5304-4075-86D3-80999A5C7027}"/>
              </a:ext>
            </a:extLst>
          </p:cNvPr>
          <p:cNvSpPr/>
          <p:nvPr/>
        </p:nvSpPr>
        <p:spPr>
          <a:xfrm>
            <a:off x="1635163" y="1925958"/>
            <a:ext cx="1915908" cy="3231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500" b="1" dirty="0">
                <a:solidFill>
                  <a:srgbClr val="FF0000"/>
                </a:solidFill>
              </a:rPr>
              <a:t>感染が疑われた場合</a:t>
            </a:r>
          </a:p>
        </p:txBody>
      </p:sp>
      <p:sp>
        <p:nvSpPr>
          <p:cNvPr id="21" name="正方形/長方形 20">
            <a:extLst>
              <a:ext uri="{FF2B5EF4-FFF2-40B4-BE49-F238E27FC236}">
                <a16:creationId xmlns:a16="http://schemas.microsoft.com/office/drawing/2014/main" id="{6A54E2DC-EC6A-4F69-A4B9-1EC4462007DA}"/>
              </a:ext>
            </a:extLst>
          </p:cNvPr>
          <p:cNvSpPr/>
          <p:nvPr/>
        </p:nvSpPr>
        <p:spPr>
          <a:xfrm>
            <a:off x="1632881" y="540559"/>
            <a:ext cx="1915909" cy="32316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ja-JP" altLang="en-US" sz="1500" b="1" dirty="0">
                <a:solidFill>
                  <a:srgbClr val="FF0000"/>
                </a:solidFill>
              </a:rPr>
              <a:t>感染症蔓延期の対応</a:t>
            </a:r>
          </a:p>
        </p:txBody>
      </p:sp>
      <p:sp>
        <p:nvSpPr>
          <p:cNvPr id="22" name="正方形/長方形 21">
            <a:extLst>
              <a:ext uri="{FF2B5EF4-FFF2-40B4-BE49-F238E27FC236}">
                <a16:creationId xmlns:a16="http://schemas.microsoft.com/office/drawing/2014/main" id="{B1C29A11-C767-4277-83D6-B98EF7C97B64}"/>
              </a:ext>
            </a:extLst>
          </p:cNvPr>
          <p:cNvSpPr/>
          <p:nvPr/>
        </p:nvSpPr>
        <p:spPr>
          <a:xfrm>
            <a:off x="3345227" y="512140"/>
            <a:ext cx="7554024" cy="1384995"/>
          </a:xfrm>
          <a:prstGeom prst="rect">
            <a:avLst/>
          </a:prstGeom>
        </p:spPr>
        <p:txBody>
          <a:bodyPr wrap="square">
            <a:spAutoFit/>
          </a:bodyPr>
          <a:lstStyle/>
          <a:p>
            <a:pPr indent="139699"/>
            <a:r>
              <a:rPr lang="ja-JP" altLang="en-US" sz="1200" dirty="0">
                <a:latin typeface="+mn-ea"/>
                <a:cs typeface="ＭＳ Ｐゴシック" panose="020B0600070205080204" pitchFamily="50" charset="-128"/>
              </a:rPr>
              <a:t>・感染予防を第一義とし、不急の受診を控え、介護サービス減量についてケアマネジャーと相談</a:t>
            </a:r>
            <a:endParaRPr lang="en-US" altLang="ja-JP" sz="1200" dirty="0">
              <a:latin typeface="+mn-ea"/>
              <a:cs typeface="ＭＳ Ｐゴシック" panose="020B0600070205080204" pitchFamily="50" charset="-128"/>
            </a:endParaRPr>
          </a:p>
          <a:p>
            <a:pPr indent="139699"/>
            <a:r>
              <a:rPr lang="ja-JP" altLang="en-US" sz="1200" dirty="0">
                <a:latin typeface="ＭＳ ゴシック" panose="020B0609070205080204" pitchFamily="49" charset="-128"/>
                <a:ea typeface="ＭＳ ゴシック" panose="020B0609070205080204" pitchFamily="49" charset="-128"/>
                <a:cs typeface="ＭＳ Ｐゴシック" panose="020B0600070205080204" pitchFamily="50" charset="-128"/>
              </a:rPr>
              <a:t>・代替サービス導入や人的・物的支援等を目的とした事業所間の地域連携を深める</a:t>
            </a:r>
            <a:endParaRPr lang="en-US" altLang="ja-JP" sz="1200" dirty="0">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indent="139699"/>
            <a:r>
              <a:rPr lang="ja-JP" altLang="en-US" sz="1200" dirty="0">
                <a:latin typeface="+mn-ea"/>
                <a:cs typeface="ＭＳ Ｐゴシック" panose="020B0600070205080204" pitchFamily="50" charset="-128"/>
              </a:rPr>
              <a:t>・医療・介護担当者への電話相談を積極的に活用する</a:t>
            </a:r>
            <a:endParaRPr lang="en-US" altLang="ja-JP" sz="1200" dirty="0">
              <a:latin typeface="+mn-ea"/>
              <a:cs typeface="ＭＳ Ｐゴシック" panose="020B0600070205080204" pitchFamily="50" charset="-128"/>
            </a:endParaRPr>
          </a:p>
          <a:p>
            <a:pPr indent="139699"/>
            <a:r>
              <a:rPr lang="ja-JP" altLang="en-US" sz="1200" dirty="0">
                <a:latin typeface="+mn-ea"/>
                <a:cs typeface="ＭＳ Ｐゴシック" panose="020B0600070205080204" pitchFamily="50" charset="-128"/>
              </a:rPr>
              <a:t>・介護者は日頃の健康管理と生活の自粛に加え、マスクの着用と頻回な手指消毒を心掛ける</a:t>
            </a:r>
            <a:endParaRPr lang="en-US" altLang="ja-JP" sz="1200" dirty="0">
              <a:latin typeface="+mn-ea"/>
              <a:cs typeface="ＭＳ Ｐゴシック" panose="020B0600070205080204" pitchFamily="50" charset="-128"/>
            </a:endParaRPr>
          </a:p>
          <a:p>
            <a:pPr indent="139699"/>
            <a:r>
              <a:rPr lang="ja-JP" altLang="en-US" sz="1200" dirty="0">
                <a:latin typeface="+mn-ea"/>
                <a:cs typeface="ＭＳ Ｐゴシック" panose="020B0600070205080204" pitchFamily="50" charset="-128"/>
              </a:rPr>
              <a:t>・独居等で介護サービスを減らせない場合、出来るだけスタッフを固定し感染対策教育を徹底する</a:t>
            </a:r>
            <a:endParaRPr lang="en-US" altLang="ja-JP" sz="1200" dirty="0">
              <a:latin typeface="+mn-ea"/>
              <a:cs typeface="ＭＳ Ｐゴシック" panose="020B0600070205080204" pitchFamily="50" charset="-128"/>
            </a:endParaRPr>
          </a:p>
          <a:p>
            <a:pPr indent="139699"/>
            <a:r>
              <a:rPr lang="ja-JP" altLang="en-US" sz="1200" dirty="0">
                <a:latin typeface="+mn-ea"/>
                <a:cs typeface="ＭＳ Ｐゴシック" panose="020B0600070205080204" pitchFamily="50" charset="-128"/>
              </a:rPr>
              <a:t>・</a:t>
            </a:r>
            <a:r>
              <a:rPr lang="en-US" altLang="ja-JP" sz="1200" b="1" dirty="0">
                <a:latin typeface="+mn-ea"/>
                <a:cs typeface="ＭＳ Ｐゴシック" panose="020B0600070205080204" pitchFamily="50" charset="-128"/>
              </a:rPr>
              <a:t>ACP</a:t>
            </a:r>
            <a:r>
              <a:rPr lang="ja-JP" altLang="en-US" sz="1200" b="1" dirty="0">
                <a:latin typeface="+mn-ea"/>
                <a:cs typeface="ＭＳ Ｐゴシック" panose="020B0600070205080204" pitchFamily="50" charset="-128"/>
              </a:rPr>
              <a:t>による事前指示をもとに</a:t>
            </a:r>
            <a:r>
              <a:rPr lang="ja-JP" altLang="en-US" sz="1200" b="1" dirty="0">
                <a:solidFill>
                  <a:srgbClr val="FF0000"/>
                </a:solidFill>
                <a:latin typeface="+mn-ea"/>
                <a:cs typeface="ＭＳ Ｐゴシック" panose="020B0600070205080204" pitchFamily="50" charset="-128"/>
              </a:rPr>
              <a:t>個別対応票</a:t>
            </a:r>
            <a:r>
              <a:rPr lang="ja-JP" altLang="en-US" sz="1200" dirty="0">
                <a:latin typeface="+mn-ea"/>
                <a:cs typeface="ＭＳ Ｐゴシック" panose="020B0600070205080204" pitchFamily="50" charset="-128"/>
              </a:rPr>
              <a:t>（別紙参照）を作成し、各職種間で共有する</a:t>
            </a:r>
            <a:endParaRPr lang="en-US" altLang="ja-JP" sz="1200" dirty="0">
              <a:latin typeface="+mn-ea"/>
              <a:cs typeface="ＭＳ Ｐゴシック" panose="020B0600070205080204" pitchFamily="50" charset="-128"/>
            </a:endParaRPr>
          </a:p>
          <a:p>
            <a:pPr indent="139699"/>
            <a:r>
              <a:rPr lang="ja-JP" altLang="en-US" sz="1200" dirty="0">
                <a:latin typeface="+mn-ea"/>
                <a:cs typeface="ＭＳ Ｐゴシック" panose="020B0600070205080204" pitchFamily="50" charset="-128"/>
              </a:rPr>
              <a:t>・法改正や流行状況等の情報収集に努め、一歩早めの対応を考えておく</a:t>
            </a:r>
            <a:endParaRPr lang="en-US" altLang="ja-JP" sz="1200" dirty="0">
              <a:latin typeface="+mn-ea"/>
              <a:cs typeface="ＭＳ Ｐゴシック" panose="020B0600070205080204" pitchFamily="50" charset="-128"/>
            </a:endParaRPr>
          </a:p>
        </p:txBody>
      </p:sp>
      <p:sp>
        <p:nvSpPr>
          <p:cNvPr id="16" name="正方形/長方形 15">
            <a:extLst>
              <a:ext uri="{FF2B5EF4-FFF2-40B4-BE49-F238E27FC236}">
                <a16:creationId xmlns:a16="http://schemas.microsoft.com/office/drawing/2014/main" id="{B67CEADA-D031-4599-ADB4-8AED5C99671D}"/>
              </a:ext>
            </a:extLst>
          </p:cNvPr>
          <p:cNvSpPr/>
          <p:nvPr/>
        </p:nvSpPr>
        <p:spPr>
          <a:xfrm>
            <a:off x="1629407" y="2447911"/>
            <a:ext cx="1915907" cy="27699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altLang="ja-JP" sz="1200" b="1" dirty="0">
                <a:latin typeface="+mn-ea"/>
              </a:rPr>
              <a:t>PCR</a:t>
            </a:r>
            <a:r>
              <a:rPr lang="ja-JP" altLang="en-US" sz="1200" b="1" dirty="0">
                <a:latin typeface="+mn-ea"/>
              </a:rPr>
              <a:t>陽性者は原則入院</a:t>
            </a:r>
            <a:endParaRPr lang="ja-JP" altLang="en-US" sz="1200" dirty="0">
              <a:latin typeface="+mn-ea"/>
            </a:endParaRPr>
          </a:p>
        </p:txBody>
      </p:sp>
      <p:sp>
        <p:nvSpPr>
          <p:cNvPr id="17" name="矢印: 下 20">
            <a:extLst>
              <a:ext uri="{FF2B5EF4-FFF2-40B4-BE49-F238E27FC236}">
                <a16:creationId xmlns:a16="http://schemas.microsoft.com/office/drawing/2014/main" id="{051C8071-18F6-482C-9537-AAF3C57CBD63}"/>
              </a:ext>
            </a:extLst>
          </p:cNvPr>
          <p:cNvSpPr/>
          <p:nvPr/>
        </p:nvSpPr>
        <p:spPr>
          <a:xfrm rot="5400000">
            <a:off x="3518239" y="2446316"/>
            <a:ext cx="364842" cy="2920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 name="正方形/長方形 2">
            <a:extLst>
              <a:ext uri="{FF2B5EF4-FFF2-40B4-BE49-F238E27FC236}">
                <a16:creationId xmlns:a16="http://schemas.microsoft.com/office/drawing/2014/main" id="{DDD19655-21B9-4EF8-8F69-EED9CF83B2BD}"/>
              </a:ext>
            </a:extLst>
          </p:cNvPr>
          <p:cNvSpPr/>
          <p:nvPr/>
        </p:nvSpPr>
        <p:spPr>
          <a:xfrm>
            <a:off x="1745116" y="2715184"/>
            <a:ext cx="1860335" cy="430887"/>
          </a:xfrm>
          <a:prstGeom prst="rect">
            <a:avLst/>
          </a:prstGeom>
        </p:spPr>
        <p:txBody>
          <a:bodyPr wrap="square">
            <a:spAutoFit/>
          </a:bodyPr>
          <a:lstStyle/>
          <a:p>
            <a:r>
              <a:rPr lang="ja-JP" altLang="en-US" sz="1100" b="1" dirty="0">
                <a:latin typeface="+mn-ea"/>
                <a:cs typeface="ＭＳ Ｐゴシック" panose="020B0600070205080204" pitchFamily="50" charset="-128"/>
              </a:rPr>
              <a:t>事前指示に反した対応を</a:t>
            </a:r>
            <a:endParaRPr lang="en-US" altLang="ja-JP" sz="1100" b="1" dirty="0">
              <a:latin typeface="+mn-ea"/>
              <a:cs typeface="ＭＳ Ｐゴシック" panose="020B0600070205080204" pitchFamily="50" charset="-128"/>
            </a:endParaRPr>
          </a:p>
          <a:p>
            <a:r>
              <a:rPr lang="ja-JP" altLang="en-US" sz="1100" b="1" dirty="0">
                <a:latin typeface="+mn-ea"/>
                <a:cs typeface="ＭＳ Ｐゴシック" panose="020B0600070205080204" pitchFamily="50" charset="-128"/>
              </a:rPr>
              <a:t>　要する場合もあり得る</a:t>
            </a:r>
            <a:endParaRPr lang="en-US" altLang="ja-JP" sz="1100" b="1" dirty="0">
              <a:latin typeface="+mn-ea"/>
              <a:cs typeface="ＭＳ Ｐゴシック" panose="020B0600070205080204" pitchFamily="50" charset="-128"/>
            </a:endParaRPr>
          </a:p>
        </p:txBody>
      </p:sp>
      <p:sp>
        <p:nvSpPr>
          <p:cNvPr id="15" name="正方形/長方形 14">
            <a:extLst>
              <a:ext uri="{FF2B5EF4-FFF2-40B4-BE49-F238E27FC236}">
                <a16:creationId xmlns:a16="http://schemas.microsoft.com/office/drawing/2014/main" id="{9980111F-B5C5-4773-9E11-014601047212}"/>
              </a:ext>
            </a:extLst>
          </p:cNvPr>
          <p:cNvSpPr/>
          <p:nvPr/>
        </p:nvSpPr>
        <p:spPr>
          <a:xfrm>
            <a:off x="9046260" y="86874"/>
            <a:ext cx="1723549" cy="400110"/>
          </a:xfrm>
          <a:prstGeom prst="rect">
            <a:avLst/>
          </a:prstGeom>
        </p:spPr>
        <p:txBody>
          <a:bodyPr wrap="none">
            <a:spAutoFit/>
          </a:bodyPr>
          <a:lstStyle/>
          <a:p>
            <a:r>
              <a:rPr lang="ja-JP" altLang="en-US" sz="1000" b="1" dirty="0">
                <a:latin typeface="+mn-ea"/>
                <a:cs typeface="ＭＳ Ｐゴシック" panose="020B0600070205080204" pitchFamily="50" charset="-128"/>
              </a:rPr>
              <a:t>作成）</a:t>
            </a:r>
            <a:endParaRPr lang="en-US" altLang="ja-JP" sz="1000" b="1" dirty="0">
              <a:latin typeface="+mn-ea"/>
              <a:cs typeface="ＭＳ Ｐゴシック" panose="020B0600070205080204" pitchFamily="50" charset="-128"/>
            </a:endParaRPr>
          </a:p>
          <a:p>
            <a:r>
              <a:rPr lang="ja-JP" altLang="en-US" sz="1000" b="1" dirty="0">
                <a:latin typeface="+mn-ea"/>
                <a:cs typeface="ＭＳ Ｐゴシック" panose="020B0600070205080204" pitchFamily="50" charset="-128"/>
              </a:rPr>
              <a:t>公益社団法人東京都医師会</a:t>
            </a:r>
            <a:endParaRPr lang="ja-JP" altLang="en-US" sz="1000" dirty="0">
              <a:latin typeface="+mn-ea"/>
            </a:endParaRPr>
          </a:p>
        </p:txBody>
      </p:sp>
      <p:sp>
        <p:nvSpPr>
          <p:cNvPr id="18" name="正方形/長方形 17">
            <a:extLst>
              <a:ext uri="{FF2B5EF4-FFF2-40B4-BE49-F238E27FC236}">
                <a16:creationId xmlns:a16="http://schemas.microsoft.com/office/drawing/2014/main" id="{644DA99D-921E-4B49-B9AE-C90747243B09}"/>
              </a:ext>
            </a:extLst>
          </p:cNvPr>
          <p:cNvSpPr/>
          <p:nvPr/>
        </p:nvSpPr>
        <p:spPr>
          <a:xfrm>
            <a:off x="5223472" y="2925348"/>
            <a:ext cx="3664625" cy="276999"/>
          </a:xfrm>
          <a:prstGeom prst="rect">
            <a:avLst/>
          </a:prstGeom>
          <a:ln>
            <a:noFill/>
          </a:ln>
        </p:spPr>
        <p:txBody>
          <a:bodyPr wrap="square">
            <a:spAutoFit/>
          </a:bodyPr>
          <a:lstStyle/>
          <a:p>
            <a:r>
              <a:rPr lang="en-US" altLang="ja-JP" sz="1200" b="1" dirty="0">
                <a:latin typeface="+mn-ea"/>
                <a:cs typeface="ＭＳ Ｐゴシック" panose="020B0600070205080204" pitchFamily="50" charset="-128"/>
              </a:rPr>
              <a:t>PCR</a:t>
            </a:r>
            <a:r>
              <a:rPr lang="ja-JP" altLang="en-US" sz="1200" b="1" dirty="0">
                <a:latin typeface="+mn-ea"/>
                <a:cs typeface="ＭＳ Ｐゴシック" panose="020B0600070205080204" pitchFamily="50" charset="-128"/>
              </a:rPr>
              <a:t>陰性者</a:t>
            </a:r>
            <a:r>
              <a:rPr lang="ja-JP" altLang="en-US" sz="1200" dirty="0">
                <a:latin typeface="+mn-ea"/>
                <a:cs typeface="ＭＳ Ｐゴシック" panose="020B0600070205080204" pitchFamily="50" charset="-128"/>
              </a:rPr>
              <a:t>は感染対策に留意し在宅療養継続可能</a:t>
            </a:r>
            <a:endParaRPr lang="ja-JP" altLang="en-US" sz="1200" dirty="0">
              <a:latin typeface="+mn-ea"/>
            </a:endParaRPr>
          </a:p>
        </p:txBody>
      </p:sp>
      <p:sp>
        <p:nvSpPr>
          <p:cNvPr id="20" name="正方形/長方形 19">
            <a:extLst>
              <a:ext uri="{FF2B5EF4-FFF2-40B4-BE49-F238E27FC236}">
                <a16:creationId xmlns:a16="http://schemas.microsoft.com/office/drawing/2014/main" id="{1A9DD536-E27B-48BF-83E7-06A95CA546B0}"/>
              </a:ext>
            </a:extLst>
          </p:cNvPr>
          <p:cNvSpPr/>
          <p:nvPr/>
        </p:nvSpPr>
        <p:spPr>
          <a:xfrm>
            <a:off x="4339248" y="6474394"/>
            <a:ext cx="6396303" cy="400110"/>
          </a:xfrm>
          <a:prstGeom prst="rect">
            <a:avLst/>
          </a:prstGeom>
        </p:spPr>
        <p:txBody>
          <a:bodyPr wrap="none">
            <a:spAutoFit/>
          </a:bodyPr>
          <a:lstStyle/>
          <a:p>
            <a:r>
              <a:rPr lang="ja-JP" altLang="en-US" sz="1000" b="1" dirty="0">
                <a:latin typeface="+mn-ea"/>
                <a:cs typeface="ＭＳ Ｐゴシック" panose="020B0600070205080204" pitchFamily="50" charset="-128"/>
              </a:rPr>
              <a:t>参考資料）在宅医療における新型コロナウイルス感染症対策</a:t>
            </a:r>
            <a:r>
              <a:rPr lang="en-US" altLang="ja-JP" sz="1000" b="1" dirty="0">
                <a:latin typeface="+mn-ea"/>
                <a:cs typeface="ＭＳ Ｐゴシック" panose="020B0600070205080204" pitchFamily="50" charset="-128"/>
              </a:rPr>
              <a:t>Q</a:t>
            </a:r>
            <a:r>
              <a:rPr lang="ja-JP" altLang="en-US" sz="1000" b="1" dirty="0">
                <a:latin typeface="+mn-ea"/>
                <a:cs typeface="ＭＳ Ｐゴシック" panose="020B0600070205080204" pitchFamily="50" charset="-128"/>
              </a:rPr>
              <a:t>＆</a:t>
            </a:r>
            <a:r>
              <a:rPr lang="en-US" altLang="ja-JP" sz="1000" b="1" dirty="0">
                <a:latin typeface="+mn-ea"/>
                <a:cs typeface="ＭＳ Ｐゴシック" panose="020B0600070205080204" pitchFamily="50" charset="-128"/>
              </a:rPr>
              <a:t>A</a:t>
            </a:r>
            <a:r>
              <a:rPr lang="ja-JP" altLang="en-US" sz="1000" b="1" dirty="0">
                <a:latin typeface="+mn-ea"/>
                <a:cs typeface="ＭＳ Ｐゴシック" panose="020B0600070205080204" pitchFamily="50" charset="-128"/>
              </a:rPr>
              <a:t>　日本在宅医療連合学会　</a:t>
            </a:r>
            <a:r>
              <a:rPr lang="en-US" altLang="ja-JP" sz="1000" b="1" dirty="0">
                <a:latin typeface="+mn-ea"/>
                <a:cs typeface="ＭＳ Ｐゴシック" panose="020B0600070205080204" pitchFamily="50" charset="-128"/>
              </a:rPr>
              <a:t>2020</a:t>
            </a:r>
            <a:r>
              <a:rPr lang="ja-JP" altLang="en-US" sz="1000" b="1" dirty="0">
                <a:latin typeface="+mn-ea"/>
                <a:cs typeface="ＭＳ Ｐゴシック" panose="020B0600070205080204" pitchFamily="50" charset="-128"/>
              </a:rPr>
              <a:t>年</a:t>
            </a:r>
            <a:r>
              <a:rPr lang="en-US" altLang="ja-JP" sz="1000" b="1" dirty="0">
                <a:latin typeface="+mn-ea"/>
                <a:cs typeface="ＭＳ Ｐゴシック" panose="020B0600070205080204" pitchFamily="50" charset="-128"/>
              </a:rPr>
              <a:t>4</a:t>
            </a:r>
            <a:r>
              <a:rPr lang="ja-JP" altLang="en-US" sz="1000" b="1" dirty="0">
                <a:latin typeface="+mn-ea"/>
                <a:cs typeface="ＭＳ Ｐゴシック" panose="020B0600070205080204" pitchFamily="50" charset="-128"/>
              </a:rPr>
              <a:t>月</a:t>
            </a:r>
            <a:endParaRPr lang="en-US" altLang="ja-JP" sz="1000" b="1" dirty="0">
              <a:latin typeface="+mn-ea"/>
              <a:cs typeface="ＭＳ Ｐゴシック" panose="020B0600070205080204" pitchFamily="50" charset="-128"/>
            </a:endParaRPr>
          </a:p>
          <a:p>
            <a:r>
              <a:rPr lang="ja-JP" altLang="en-US" sz="1000" b="1" dirty="0">
                <a:latin typeface="+mn-ea"/>
                <a:cs typeface="ＭＳ Ｐゴシック" panose="020B0600070205080204" pitchFamily="50" charset="-128"/>
              </a:rPr>
              <a:t>　　　　　在宅ケアにおける新型コロナウイルス感染対策について 日本在宅ケアアライアンス　</a:t>
            </a:r>
            <a:r>
              <a:rPr lang="en-US" altLang="ja-JP" sz="1000" b="1" dirty="0">
                <a:latin typeface="+mn-ea"/>
                <a:cs typeface="ＭＳ Ｐゴシック" panose="020B0600070205080204" pitchFamily="50" charset="-128"/>
              </a:rPr>
              <a:t> 2020</a:t>
            </a:r>
            <a:r>
              <a:rPr lang="ja-JP" altLang="en-US" sz="1000" b="1" dirty="0">
                <a:latin typeface="+mn-ea"/>
                <a:cs typeface="ＭＳ Ｐゴシック" panose="020B0600070205080204" pitchFamily="50" charset="-128"/>
              </a:rPr>
              <a:t>年</a:t>
            </a:r>
            <a:r>
              <a:rPr lang="en-US" altLang="ja-JP" sz="1000" b="1" dirty="0">
                <a:latin typeface="+mn-ea"/>
                <a:cs typeface="ＭＳ Ｐゴシック" panose="020B0600070205080204" pitchFamily="50" charset="-128"/>
              </a:rPr>
              <a:t>4</a:t>
            </a:r>
            <a:r>
              <a:rPr lang="ja-JP" altLang="en-US" sz="1000" b="1" dirty="0">
                <a:latin typeface="+mn-ea"/>
                <a:cs typeface="ＭＳ Ｐゴシック" panose="020B0600070205080204" pitchFamily="50" charset="-128"/>
              </a:rPr>
              <a:t>月 </a:t>
            </a:r>
            <a:endParaRPr lang="en-US" altLang="ja-JP" sz="1000" b="1" dirty="0">
              <a:latin typeface="+mn-ea"/>
              <a:cs typeface="ＭＳ Ｐゴシック" panose="020B0600070205080204" pitchFamily="50" charset="-128"/>
            </a:endParaRPr>
          </a:p>
        </p:txBody>
      </p:sp>
      <p:sp>
        <p:nvSpPr>
          <p:cNvPr id="2" name="正方形/長方形 1">
            <a:extLst>
              <a:ext uri="{FF2B5EF4-FFF2-40B4-BE49-F238E27FC236}">
                <a16:creationId xmlns:a16="http://schemas.microsoft.com/office/drawing/2014/main" id="{8ACDFD04-581F-4698-BDF3-A2A23DBB52D0}"/>
              </a:ext>
            </a:extLst>
          </p:cNvPr>
          <p:cNvSpPr/>
          <p:nvPr/>
        </p:nvSpPr>
        <p:spPr>
          <a:xfrm>
            <a:off x="3847764" y="1924970"/>
            <a:ext cx="6808541" cy="99651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19" name="直線矢印コネクタ 18">
            <a:extLst>
              <a:ext uri="{FF2B5EF4-FFF2-40B4-BE49-F238E27FC236}">
                <a16:creationId xmlns:a16="http://schemas.microsoft.com/office/drawing/2014/main" id="{1E11E575-3556-45A0-984D-A63EEEBB2A62}"/>
              </a:ext>
            </a:extLst>
          </p:cNvPr>
          <p:cNvCxnSpPr>
            <a:cxnSpLocks/>
          </p:cNvCxnSpPr>
          <p:nvPr/>
        </p:nvCxnSpPr>
        <p:spPr>
          <a:xfrm>
            <a:off x="1686000" y="5254556"/>
            <a:ext cx="8820000" cy="0"/>
          </a:xfrm>
          <a:prstGeom prst="straightConnector1">
            <a:avLst/>
          </a:prstGeom>
          <a:ln>
            <a:solidFill>
              <a:schemeClr val="bg1">
                <a:lumMod val="65000"/>
              </a:schemeClr>
            </a:solidFill>
            <a:prstDash val="solid"/>
            <a:tailEnd type="non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94433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09A2ED6-1C25-4923-8D2A-2549C77B53BA}"/>
              </a:ext>
            </a:extLst>
          </p:cNvPr>
          <p:cNvSpPr/>
          <p:nvPr/>
        </p:nvSpPr>
        <p:spPr>
          <a:xfrm>
            <a:off x="1640987" y="382388"/>
            <a:ext cx="3572395" cy="338554"/>
          </a:xfrm>
          <a:prstGeom prst="rect">
            <a:avLst/>
          </a:prstGeom>
          <a:ln w="19050">
            <a:noFill/>
          </a:ln>
        </p:spPr>
        <p:txBody>
          <a:bodyPr wrap="square">
            <a:spAutoFit/>
          </a:bodyPr>
          <a:lstStyle/>
          <a:p>
            <a:r>
              <a:rPr lang="ja-JP" altLang="en-US" sz="1600" b="1" dirty="0">
                <a:solidFill>
                  <a:srgbClr val="0070C0"/>
                </a:solidFill>
                <a:latin typeface="+mn-ea"/>
                <a:cs typeface="ＭＳ Ｐゴシック" panose="020B0600070205080204" pitchFamily="50" charset="-128"/>
              </a:rPr>
              <a:t>感染症蔓延期の備え</a:t>
            </a:r>
            <a:endParaRPr lang="en-US" altLang="ja-JP" sz="1600" b="1" dirty="0">
              <a:solidFill>
                <a:srgbClr val="0070C0"/>
              </a:solidFill>
              <a:latin typeface="+mn-ea"/>
              <a:cs typeface="ＭＳ Ｐゴシック" panose="020B0600070205080204" pitchFamily="50" charset="-128"/>
            </a:endParaRPr>
          </a:p>
        </p:txBody>
      </p:sp>
      <p:graphicFrame>
        <p:nvGraphicFramePr>
          <p:cNvPr id="6" name="表 6">
            <a:extLst>
              <a:ext uri="{FF2B5EF4-FFF2-40B4-BE49-F238E27FC236}">
                <a16:creationId xmlns:a16="http://schemas.microsoft.com/office/drawing/2014/main" id="{1D6245BD-FC99-4254-A1AD-CCBA591D0A0A}"/>
              </a:ext>
            </a:extLst>
          </p:cNvPr>
          <p:cNvGraphicFramePr>
            <a:graphicFrameLocks noGrp="1"/>
          </p:cNvGraphicFramePr>
          <p:nvPr/>
        </p:nvGraphicFramePr>
        <p:xfrm>
          <a:off x="7487514" y="1452592"/>
          <a:ext cx="3063502" cy="3131773"/>
        </p:xfrm>
        <a:graphic>
          <a:graphicData uri="http://schemas.openxmlformats.org/drawingml/2006/table">
            <a:tbl>
              <a:tblPr firstRow="1" bandRow="1">
                <a:tableStyleId>{2D5ABB26-0587-4C30-8999-92F81FD0307C}</a:tableStyleId>
              </a:tblPr>
              <a:tblGrid>
                <a:gridCol w="1295971">
                  <a:extLst>
                    <a:ext uri="{9D8B030D-6E8A-4147-A177-3AD203B41FA5}">
                      <a16:colId xmlns:a16="http://schemas.microsoft.com/office/drawing/2014/main" val="3545740511"/>
                    </a:ext>
                  </a:extLst>
                </a:gridCol>
                <a:gridCol w="875534">
                  <a:extLst>
                    <a:ext uri="{9D8B030D-6E8A-4147-A177-3AD203B41FA5}">
                      <a16:colId xmlns:a16="http://schemas.microsoft.com/office/drawing/2014/main" val="774683881"/>
                    </a:ext>
                  </a:extLst>
                </a:gridCol>
                <a:gridCol w="891997">
                  <a:extLst>
                    <a:ext uri="{9D8B030D-6E8A-4147-A177-3AD203B41FA5}">
                      <a16:colId xmlns:a16="http://schemas.microsoft.com/office/drawing/2014/main" val="697961973"/>
                    </a:ext>
                  </a:extLst>
                </a:gridCol>
              </a:tblGrid>
              <a:tr h="429065">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100" b="1" dirty="0">
                          <a:latin typeface="+mn-ea"/>
                          <a:ea typeface="+mn-ea"/>
                        </a:rPr>
                        <a:t>現在の利用頻度</a:t>
                      </a:r>
                      <a:r>
                        <a:rPr lang="en-US" altLang="ja-JP" sz="1100" b="1" dirty="0">
                          <a:latin typeface="+mn-ea"/>
                          <a:ea typeface="+mn-ea"/>
                        </a:rPr>
                        <a:t>/</a:t>
                      </a:r>
                      <a:r>
                        <a:rPr lang="ja-JP" altLang="en-US" sz="1100" b="1" dirty="0">
                          <a:latin typeface="+mn-ea"/>
                          <a:ea typeface="+mn-ea"/>
                        </a:rPr>
                        <a:t>月　　　　　　　</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rPr>
                        <a:t>最低限必要頻度</a:t>
                      </a:r>
                      <a:r>
                        <a:rPr lang="en-US" altLang="ja-JP" sz="1100" b="1" dirty="0">
                          <a:latin typeface="+mn-ea"/>
                          <a:ea typeface="+mn-ea"/>
                        </a:rPr>
                        <a:t>/</a:t>
                      </a:r>
                      <a:r>
                        <a:rPr lang="ja-JP" altLang="en-US" sz="1100" b="1" dirty="0">
                          <a:latin typeface="+mn-ea"/>
                          <a:ea typeface="+mn-ea"/>
                        </a:rPr>
                        <a:t>月</a:t>
                      </a:r>
                      <a:endParaRPr lang="en-US" altLang="ja-JP"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1343377"/>
                  </a:ext>
                </a:extLst>
              </a:tr>
              <a:tr h="2621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通所介護</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9388571"/>
                  </a:ext>
                </a:extLst>
              </a:tr>
              <a:tr h="262108">
                <a:tc>
                  <a:txBody>
                    <a:bodyPr/>
                    <a:lstStyle/>
                    <a:p>
                      <a:r>
                        <a:rPr lang="ja-JP" altLang="en-US" sz="1100" b="1" dirty="0">
                          <a:latin typeface="+mn-ea"/>
                          <a:ea typeface="+mn-ea"/>
                          <a:cs typeface="ＭＳ Ｐゴシック" panose="020B0600070205080204" pitchFamily="50" charset="-128"/>
                        </a:rPr>
                        <a:t>通所リハビリ</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9573198"/>
                  </a:ext>
                </a:extLst>
              </a:tr>
              <a:tr h="2602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訪問介護</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4235989"/>
                  </a:ext>
                </a:extLst>
              </a:tr>
              <a:tr h="2684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訪問看護</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611970"/>
                  </a:ext>
                </a:extLst>
              </a:tr>
              <a:tr h="2602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訪問リハビリ</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2485349"/>
                  </a:ext>
                </a:extLst>
              </a:tr>
              <a:tr h="2728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訪問マッサージ</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5943875"/>
                  </a:ext>
                </a:extLst>
              </a:tr>
              <a:tr h="3008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小規模多機能</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476944"/>
                  </a:ext>
                </a:extLst>
              </a:tr>
              <a:tr h="262108">
                <a:tc>
                  <a:txBody>
                    <a:bodyPr/>
                    <a:lstStyle/>
                    <a:p>
                      <a:r>
                        <a:rPr lang="ja-JP" altLang="en-US" sz="1100" b="1" dirty="0">
                          <a:latin typeface="+mn-ea"/>
                          <a:ea typeface="+mn-ea"/>
                          <a:cs typeface="ＭＳ Ｐゴシック" panose="020B0600070205080204" pitchFamily="50" charset="-128"/>
                        </a:rPr>
                        <a:t>随時対応型</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7457889"/>
                  </a:ext>
                </a:extLst>
              </a:tr>
              <a:tr h="2934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短期入所</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298386"/>
                  </a:ext>
                </a:extLst>
              </a:tr>
              <a:tr h="2602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訪問診療</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6698452"/>
                  </a:ext>
                </a:extLst>
              </a:tr>
            </a:tbl>
          </a:graphicData>
        </a:graphic>
      </p:graphicFrame>
      <p:sp>
        <p:nvSpPr>
          <p:cNvPr id="8" name="正方形/長方形 7">
            <a:extLst>
              <a:ext uri="{FF2B5EF4-FFF2-40B4-BE49-F238E27FC236}">
                <a16:creationId xmlns:a16="http://schemas.microsoft.com/office/drawing/2014/main" id="{55E1C186-F89E-4F7C-98C0-73FB91F650C1}"/>
              </a:ext>
            </a:extLst>
          </p:cNvPr>
          <p:cNvSpPr/>
          <p:nvPr/>
        </p:nvSpPr>
        <p:spPr>
          <a:xfrm>
            <a:off x="1640986" y="4562587"/>
            <a:ext cx="1832401" cy="338554"/>
          </a:xfrm>
          <a:prstGeom prst="rect">
            <a:avLst/>
          </a:prstGeom>
        </p:spPr>
        <p:txBody>
          <a:bodyPr wrap="square">
            <a:spAutoFit/>
          </a:bodyPr>
          <a:lstStyle/>
          <a:p>
            <a:r>
              <a:rPr lang="ja-JP" altLang="en-US" sz="1600" b="1" dirty="0">
                <a:solidFill>
                  <a:srgbClr val="0070C0"/>
                </a:solidFill>
                <a:latin typeface="+mn-ea"/>
                <a:cs typeface="ＭＳ Ｐゴシック" panose="020B0600070205080204" pitchFamily="50" charset="-128"/>
              </a:rPr>
              <a:t>事前指示</a:t>
            </a:r>
            <a:endParaRPr lang="en-US" altLang="ja-JP" sz="1600" b="1" dirty="0">
              <a:solidFill>
                <a:srgbClr val="0070C0"/>
              </a:solidFill>
              <a:latin typeface="+mn-ea"/>
              <a:cs typeface="ＭＳ Ｐゴシック" panose="020B0600070205080204" pitchFamily="50" charset="-128"/>
            </a:endParaRPr>
          </a:p>
        </p:txBody>
      </p:sp>
      <p:graphicFrame>
        <p:nvGraphicFramePr>
          <p:cNvPr id="9" name="表 9">
            <a:extLst>
              <a:ext uri="{FF2B5EF4-FFF2-40B4-BE49-F238E27FC236}">
                <a16:creationId xmlns:a16="http://schemas.microsoft.com/office/drawing/2014/main" id="{44A2684A-68B8-4D8A-AE70-C941445C23BF}"/>
              </a:ext>
            </a:extLst>
          </p:cNvPr>
          <p:cNvGraphicFramePr>
            <a:graphicFrameLocks noGrp="1"/>
          </p:cNvGraphicFramePr>
          <p:nvPr/>
        </p:nvGraphicFramePr>
        <p:xfrm>
          <a:off x="1709352" y="2422703"/>
          <a:ext cx="5434401" cy="2158628"/>
        </p:xfrm>
        <a:graphic>
          <a:graphicData uri="http://schemas.openxmlformats.org/drawingml/2006/table">
            <a:tbl>
              <a:tblPr firstRow="1" bandRow="1">
                <a:tableStyleId>{2D5ABB26-0587-4C30-8999-92F81FD0307C}</a:tableStyleId>
              </a:tblPr>
              <a:tblGrid>
                <a:gridCol w="1467917">
                  <a:extLst>
                    <a:ext uri="{9D8B030D-6E8A-4147-A177-3AD203B41FA5}">
                      <a16:colId xmlns:a16="http://schemas.microsoft.com/office/drawing/2014/main" val="587046803"/>
                    </a:ext>
                  </a:extLst>
                </a:gridCol>
                <a:gridCol w="1944299">
                  <a:extLst>
                    <a:ext uri="{9D8B030D-6E8A-4147-A177-3AD203B41FA5}">
                      <a16:colId xmlns:a16="http://schemas.microsoft.com/office/drawing/2014/main" val="54472361"/>
                    </a:ext>
                  </a:extLst>
                </a:gridCol>
                <a:gridCol w="2022185">
                  <a:extLst>
                    <a:ext uri="{9D8B030D-6E8A-4147-A177-3AD203B41FA5}">
                      <a16:colId xmlns:a16="http://schemas.microsoft.com/office/drawing/2014/main" val="3492875508"/>
                    </a:ext>
                  </a:extLst>
                </a:gridCol>
              </a:tblGrid>
              <a:tr h="268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a:latin typeface="+mn-ea"/>
                          <a:ea typeface="+mn-ea"/>
                        </a:rPr>
                        <a:t>氏名（事業所名）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a:latin typeface="+mn-ea"/>
                          <a:ea typeface="+mn-ea"/>
                        </a:rPr>
                        <a:t>連絡先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3731704"/>
                  </a:ext>
                </a:extLst>
              </a:tr>
              <a:tr h="268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主たる家族介護者　</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4617461"/>
                  </a:ext>
                </a:extLst>
              </a:tr>
              <a:tr h="2814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ケアマネジャー</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3076607"/>
                  </a:ext>
                </a:extLst>
              </a:tr>
              <a:tr h="270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主治医（訪問）</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301409"/>
                  </a:ext>
                </a:extLst>
              </a:tr>
              <a:tr h="268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主治医（病院）</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1677912"/>
                  </a:ext>
                </a:extLst>
              </a:tr>
              <a:tr h="2733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訪問看護師（主）</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6602280"/>
                  </a:ext>
                </a:extLst>
              </a:tr>
              <a:tr h="2659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訪問介護士（主）</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1941538"/>
                  </a:ext>
                </a:extLst>
              </a:tr>
              <a:tr h="2633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dirty="0">
                          <a:latin typeface="+mn-ea"/>
                          <a:ea typeface="+mn-ea"/>
                          <a:cs typeface="ＭＳ Ｐゴシック" panose="020B0600070205080204" pitchFamily="50" charset="-128"/>
                        </a:rPr>
                        <a:t>地域包括支援センター</a:t>
                      </a:r>
                      <a:endParaRPr lang="en-US" altLang="ja-JP" sz="10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1060990"/>
                  </a:ext>
                </a:extLst>
              </a:tr>
            </a:tbl>
          </a:graphicData>
        </a:graphic>
      </p:graphicFrame>
      <p:sp>
        <p:nvSpPr>
          <p:cNvPr id="11" name="正方形/長方形 10">
            <a:extLst>
              <a:ext uri="{FF2B5EF4-FFF2-40B4-BE49-F238E27FC236}">
                <a16:creationId xmlns:a16="http://schemas.microsoft.com/office/drawing/2014/main" id="{308004FA-B576-438E-A9AF-634E809E23AB}"/>
              </a:ext>
            </a:extLst>
          </p:cNvPr>
          <p:cNvSpPr/>
          <p:nvPr/>
        </p:nvSpPr>
        <p:spPr>
          <a:xfrm>
            <a:off x="1640984" y="2140503"/>
            <a:ext cx="1415772" cy="338554"/>
          </a:xfrm>
          <a:prstGeom prst="rect">
            <a:avLst/>
          </a:prstGeom>
        </p:spPr>
        <p:txBody>
          <a:bodyPr wrap="none">
            <a:spAutoFit/>
          </a:bodyPr>
          <a:lstStyle/>
          <a:p>
            <a:r>
              <a:rPr lang="ja-JP" altLang="en-US" sz="1600" b="1" dirty="0">
                <a:solidFill>
                  <a:srgbClr val="0070C0"/>
                </a:solidFill>
                <a:latin typeface="+mn-ea"/>
                <a:cs typeface="ＭＳ Ｐゴシック" panose="020B0600070205080204" pitchFamily="50" charset="-128"/>
              </a:rPr>
              <a:t>各担当連絡先</a:t>
            </a:r>
            <a:endParaRPr lang="ja-JP" altLang="en-US" sz="1600" b="1" dirty="0">
              <a:solidFill>
                <a:srgbClr val="0070C0"/>
              </a:solidFill>
              <a:latin typeface="+mn-ea"/>
            </a:endParaRPr>
          </a:p>
        </p:txBody>
      </p:sp>
      <p:sp>
        <p:nvSpPr>
          <p:cNvPr id="12" name="正方形/長方形 11">
            <a:extLst>
              <a:ext uri="{FF2B5EF4-FFF2-40B4-BE49-F238E27FC236}">
                <a16:creationId xmlns:a16="http://schemas.microsoft.com/office/drawing/2014/main" id="{BFF16B73-CFD5-4251-AD9D-DE0A9FCFA21A}"/>
              </a:ext>
            </a:extLst>
          </p:cNvPr>
          <p:cNvSpPr/>
          <p:nvPr/>
        </p:nvSpPr>
        <p:spPr>
          <a:xfrm>
            <a:off x="7348822" y="1147455"/>
            <a:ext cx="2031325" cy="338554"/>
          </a:xfrm>
          <a:prstGeom prst="rect">
            <a:avLst/>
          </a:prstGeom>
        </p:spPr>
        <p:txBody>
          <a:bodyPr wrap="none">
            <a:spAutoFit/>
          </a:bodyPr>
          <a:lstStyle/>
          <a:p>
            <a:r>
              <a:rPr lang="ja-JP" altLang="en-US" sz="1600" b="1" dirty="0">
                <a:solidFill>
                  <a:srgbClr val="0070C0"/>
                </a:solidFill>
                <a:latin typeface="+mn-ea"/>
                <a:cs typeface="ＭＳ Ｐゴシック" panose="020B0600070205080204" pitchFamily="50" charset="-128"/>
              </a:rPr>
              <a:t>介護サービスの調整</a:t>
            </a:r>
            <a:endParaRPr lang="ja-JP" altLang="en-US" sz="1600" b="1" dirty="0">
              <a:solidFill>
                <a:srgbClr val="0070C0"/>
              </a:solidFill>
              <a:latin typeface="+mn-ea"/>
            </a:endParaRPr>
          </a:p>
        </p:txBody>
      </p:sp>
      <p:graphicFrame>
        <p:nvGraphicFramePr>
          <p:cNvPr id="13" name="表 13">
            <a:extLst>
              <a:ext uri="{FF2B5EF4-FFF2-40B4-BE49-F238E27FC236}">
                <a16:creationId xmlns:a16="http://schemas.microsoft.com/office/drawing/2014/main" id="{E0B13EDA-8529-4A04-97BC-88FEF974165B}"/>
              </a:ext>
            </a:extLst>
          </p:cNvPr>
          <p:cNvGraphicFramePr>
            <a:graphicFrameLocks noGrp="1"/>
          </p:cNvGraphicFramePr>
          <p:nvPr/>
        </p:nvGraphicFramePr>
        <p:xfrm>
          <a:off x="1709351" y="4866123"/>
          <a:ext cx="4295076" cy="1909940"/>
        </p:xfrm>
        <a:graphic>
          <a:graphicData uri="http://schemas.openxmlformats.org/drawingml/2006/table">
            <a:tbl>
              <a:tblPr firstRow="1" bandRow="1">
                <a:tableStyleId>{2D5ABB26-0587-4C30-8999-92F81FD0307C}</a:tableStyleId>
              </a:tblPr>
              <a:tblGrid>
                <a:gridCol w="2160566">
                  <a:extLst>
                    <a:ext uri="{9D8B030D-6E8A-4147-A177-3AD203B41FA5}">
                      <a16:colId xmlns:a16="http://schemas.microsoft.com/office/drawing/2014/main" val="3446113228"/>
                    </a:ext>
                  </a:extLst>
                </a:gridCol>
                <a:gridCol w="2134510">
                  <a:extLst>
                    <a:ext uri="{9D8B030D-6E8A-4147-A177-3AD203B41FA5}">
                      <a16:colId xmlns:a16="http://schemas.microsoft.com/office/drawing/2014/main" val="713253863"/>
                    </a:ext>
                  </a:extLst>
                </a:gridCol>
              </a:tblGrid>
              <a:tr h="271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本人が感染した場合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入院　　　　　　　　　在宅</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7259524"/>
                  </a:ext>
                </a:extLst>
              </a:tr>
              <a:tr h="303419">
                <a:tc>
                  <a:txBody>
                    <a:bodyPr/>
                    <a:lstStyle/>
                    <a:p>
                      <a:r>
                        <a:rPr lang="ja-JP" altLang="en-US" sz="1100" b="1" dirty="0">
                          <a:latin typeface="+mn-ea"/>
                          <a:ea typeface="+mn-ea"/>
                          <a:cs typeface="ＭＳ Ｐゴシック" panose="020B0600070205080204" pitchFamily="50" charset="-128"/>
                        </a:rPr>
                        <a:t>同居家族が感染した場合</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入院（　　　　病院）　在宅</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2064644"/>
                  </a:ext>
                </a:extLst>
              </a:tr>
              <a:tr h="260252">
                <a:tc>
                  <a:txBody>
                    <a:bodyPr/>
                    <a:lstStyle/>
                    <a:p>
                      <a:r>
                        <a:rPr lang="ja-JP" altLang="en-US" sz="1100" b="1" dirty="0">
                          <a:latin typeface="+mn-ea"/>
                          <a:ea typeface="+mn-ea"/>
                          <a:cs typeface="ＭＳ Ｐゴシック" panose="020B0600070205080204" pitchFamily="50" charset="-128"/>
                        </a:rPr>
                        <a:t>人工呼吸　　　　　　　　　</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行う　　　　　　　行わない</a:t>
                      </a:r>
                      <a:endParaRPr lang="en-US" altLang="ja-JP" sz="1100" b="1" dirty="0">
                        <a:latin typeface="+mn-ea"/>
                        <a:ea typeface="+mn-ea"/>
                        <a:cs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1639840"/>
                  </a:ext>
                </a:extLst>
              </a:tr>
              <a:tr h="294442">
                <a:tc>
                  <a:txBody>
                    <a:bodyPr/>
                    <a:lstStyle/>
                    <a:p>
                      <a:r>
                        <a:rPr lang="en-US" altLang="ja-JP" sz="1100" b="1" dirty="0">
                          <a:latin typeface="+mn-ea"/>
                          <a:ea typeface="+mn-ea"/>
                          <a:cs typeface="ＭＳ Ｐゴシック" panose="020B0600070205080204" pitchFamily="50" charset="-128"/>
                        </a:rPr>
                        <a:t>ECMO</a:t>
                      </a:r>
                      <a:r>
                        <a:rPr lang="ja-JP" altLang="en-US" sz="1100" b="1" dirty="0">
                          <a:latin typeface="+mn-ea"/>
                          <a:ea typeface="+mn-ea"/>
                          <a:cs typeface="ＭＳ Ｐゴシック" panose="020B0600070205080204" pitchFamily="50" charset="-128"/>
                        </a:rPr>
                        <a:t>（人工心肺）　　　　</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行う　　　　　　　行わない</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8280792"/>
                  </a:ext>
                </a:extLst>
              </a:tr>
              <a:tr h="260252">
                <a:tc>
                  <a:txBody>
                    <a:bodyPr/>
                    <a:lstStyle/>
                    <a:p>
                      <a:r>
                        <a:rPr lang="ja-JP" altLang="en-US" sz="1100" b="1" dirty="0">
                          <a:latin typeface="+mn-ea"/>
                          <a:ea typeface="+mn-ea"/>
                          <a:cs typeface="ＭＳ Ｐゴシック" panose="020B0600070205080204" pitchFamily="50" charset="-128"/>
                        </a:rPr>
                        <a:t>気管切開　　　　　　　　　</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cs typeface="ＭＳ Ｐゴシック" panose="020B0600070205080204" pitchFamily="50" charset="-128"/>
                        </a:rPr>
                        <a:t>行う　　　　　　　行わない</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7866399"/>
                  </a:ext>
                </a:extLst>
              </a:tr>
              <a:tr h="260252">
                <a:tc>
                  <a:txBody>
                    <a:bodyPr/>
                    <a:lstStyle/>
                    <a:p>
                      <a:r>
                        <a:rPr kumimoji="1" lang="ja-JP" altLang="en-US" sz="1100" b="1" dirty="0">
                          <a:latin typeface="+mn-ea"/>
                          <a:ea typeface="+mn-ea"/>
                        </a:rPr>
                        <a:t>延命治療全般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行う　　　　　　　行わない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9941233"/>
                  </a:ext>
                </a:extLst>
              </a:tr>
              <a:tr h="260252">
                <a:tc>
                  <a:txBody>
                    <a:bodyPr/>
                    <a:lstStyle/>
                    <a:p>
                      <a:r>
                        <a:rPr kumimoji="1" lang="ja-JP" altLang="en-US" sz="1100" b="1" dirty="0">
                          <a:latin typeface="+mn-ea"/>
                          <a:ea typeface="+mn-ea"/>
                        </a:rPr>
                        <a:t>医療的判断を委ねたい人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5756108"/>
                  </a:ext>
                </a:extLst>
              </a:tr>
            </a:tbl>
          </a:graphicData>
        </a:graphic>
      </p:graphicFrame>
      <p:sp>
        <p:nvSpPr>
          <p:cNvPr id="15" name="正方形/長方形 14">
            <a:extLst>
              <a:ext uri="{FF2B5EF4-FFF2-40B4-BE49-F238E27FC236}">
                <a16:creationId xmlns:a16="http://schemas.microsoft.com/office/drawing/2014/main" id="{525D50D3-BD7D-4D20-9E66-46AE737D1222}"/>
              </a:ext>
            </a:extLst>
          </p:cNvPr>
          <p:cNvSpPr/>
          <p:nvPr/>
        </p:nvSpPr>
        <p:spPr>
          <a:xfrm>
            <a:off x="3220556" y="25485"/>
            <a:ext cx="6218450" cy="369332"/>
          </a:xfrm>
          <a:prstGeom prst="rect">
            <a:avLst/>
          </a:prstGeom>
          <a:solidFill>
            <a:schemeClr val="accent1">
              <a:lumMod val="40000"/>
              <a:lumOff val="60000"/>
            </a:schemeClr>
          </a:solidFill>
          <a:ln w="28575">
            <a:noFill/>
          </a:ln>
        </p:spPr>
        <p:txBody>
          <a:bodyPr wrap="square">
            <a:spAutoFit/>
          </a:bodyPr>
          <a:lstStyle/>
          <a:p>
            <a:pPr algn="ctr"/>
            <a:r>
              <a:rPr lang="ja-JP" altLang="en-US" dirty="0">
                <a:latin typeface="HGS創英角ｺﾞｼｯｸUB" panose="020B0900000000000000" pitchFamily="50" charset="-128"/>
                <a:ea typeface="HGS創英角ｺﾞｼｯｸUB" panose="020B0900000000000000" pitchFamily="50" charset="-128"/>
                <a:cs typeface="ＭＳ Ｐゴシック" panose="020B0600070205080204" pitchFamily="50" charset="-128"/>
              </a:rPr>
              <a:t>（別紙）在宅療養者新型コロナウイルス感染症個別対応票</a:t>
            </a:r>
            <a:endParaRPr lang="en-US" altLang="ja-JP" dirty="0">
              <a:latin typeface="HGS創英角ｺﾞｼｯｸUB" panose="020B0900000000000000" pitchFamily="50" charset="-128"/>
              <a:ea typeface="HGS創英角ｺﾞｼｯｸUB" panose="020B0900000000000000" pitchFamily="50" charset="-128"/>
              <a:cs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24437DF7-83C5-4C43-B083-2498C2C6869D}"/>
              </a:ext>
            </a:extLst>
          </p:cNvPr>
          <p:cNvGraphicFramePr>
            <a:graphicFrameLocks noGrp="1"/>
          </p:cNvGraphicFramePr>
          <p:nvPr/>
        </p:nvGraphicFramePr>
        <p:xfrm>
          <a:off x="1709351" y="709873"/>
          <a:ext cx="5434400" cy="1433097"/>
        </p:xfrm>
        <a:graphic>
          <a:graphicData uri="http://schemas.openxmlformats.org/drawingml/2006/table">
            <a:tbl>
              <a:tblPr firstRow="1" bandRow="1">
                <a:tableStyleId>{2D5ABB26-0587-4C30-8999-92F81FD0307C}</a:tableStyleId>
              </a:tblPr>
              <a:tblGrid>
                <a:gridCol w="4964322">
                  <a:extLst>
                    <a:ext uri="{9D8B030D-6E8A-4147-A177-3AD203B41FA5}">
                      <a16:colId xmlns:a16="http://schemas.microsoft.com/office/drawing/2014/main" val="813283338"/>
                    </a:ext>
                  </a:extLst>
                </a:gridCol>
                <a:gridCol w="470078">
                  <a:extLst>
                    <a:ext uri="{9D8B030D-6E8A-4147-A177-3AD203B41FA5}">
                      <a16:colId xmlns:a16="http://schemas.microsoft.com/office/drawing/2014/main" val="184798141"/>
                    </a:ext>
                  </a:extLst>
                </a:gridCol>
              </a:tblGrid>
              <a:tr h="271274">
                <a:tc>
                  <a:txBody>
                    <a:bodyPr/>
                    <a:lstStyle/>
                    <a:p>
                      <a:r>
                        <a:rPr lang="ja-JP" altLang="en-US" sz="1100" b="1" dirty="0">
                          <a:latin typeface="+mn-ea"/>
                          <a:ea typeface="+mn-ea"/>
                        </a:rPr>
                        <a:t>不要の外出は止める</a:t>
                      </a:r>
                      <a:r>
                        <a:rPr lang="ja-JP" altLang="en-US" sz="1100" b="1" dirty="0">
                          <a:latin typeface="+mn-ea"/>
                          <a:ea typeface="+mn-ea"/>
                          <a:cs typeface="ＭＳ Ｐゴシック" panose="020B0600070205080204" pitchFamily="50" charset="-128"/>
                        </a:rPr>
                        <a:t>（医療機関への受診も病状が安定していれば延期する）</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5216179"/>
                  </a:ext>
                </a:extLst>
              </a:tr>
              <a:tr h="2902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rPr>
                        <a:t>朝夕の検温と健康状態の把握、栄養や睡眠の確保</a:t>
                      </a:r>
                      <a:endParaRPr lang="en-US" altLang="ja-JP"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30208"/>
                  </a:ext>
                </a:extLst>
              </a:tr>
              <a:tr h="306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rPr>
                        <a:t>感染拡大時の訪問・通所等介護サービスの見直しを図る（頻度を控えめに）</a:t>
                      </a:r>
                      <a:endParaRPr lang="en-US" altLang="ja-JP"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512904"/>
                  </a:ext>
                </a:extLst>
              </a:tr>
              <a:tr h="2826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rPr>
                        <a:t>電話相談を積極的に活用</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6810724"/>
                  </a:ext>
                </a:extLst>
              </a:tr>
              <a:tr h="2826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mn-ea"/>
                          <a:ea typeface="+mn-ea"/>
                        </a:rPr>
                        <a:t>家族の感染対策（三密を避ける、マスク、手洗い、不要の外出控え　等）　</a:t>
                      </a:r>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4274274"/>
                  </a:ext>
                </a:extLst>
              </a:tr>
            </a:tbl>
          </a:graphicData>
        </a:graphic>
      </p:graphicFrame>
      <p:sp>
        <p:nvSpPr>
          <p:cNvPr id="18" name="正方形/長方形 17">
            <a:extLst>
              <a:ext uri="{FF2B5EF4-FFF2-40B4-BE49-F238E27FC236}">
                <a16:creationId xmlns:a16="http://schemas.microsoft.com/office/drawing/2014/main" id="{C0272DDC-53B6-4602-905F-B911DE5386E5}"/>
              </a:ext>
            </a:extLst>
          </p:cNvPr>
          <p:cNvSpPr/>
          <p:nvPr/>
        </p:nvSpPr>
        <p:spPr>
          <a:xfrm>
            <a:off x="7212119" y="678979"/>
            <a:ext cx="4178037" cy="338554"/>
          </a:xfrm>
          <a:prstGeom prst="rect">
            <a:avLst/>
          </a:prstGeom>
          <a:ln w="19050">
            <a:noFill/>
          </a:ln>
        </p:spPr>
        <p:txBody>
          <a:bodyPr wrap="square">
            <a:spAutoFit/>
          </a:bodyPr>
          <a:lstStyle/>
          <a:p>
            <a:r>
              <a:rPr lang="ja-JP" altLang="en-US" sz="1600" b="1" u="sng" dirty="0">
                <a:latin typeface="+mn-ea"/>
                <a:cs typeface="ＭＳ Ｐゴシック" panose="020B0600070205080204" pitchFamily="50" charset="-128"/>
              </a:rPr>
              <a:t>氏名　　　　　　　　　　歳　男･女</a:t>
            </a:r>
            <a:endParaRPr lang="en-US" altLang="ja-JP" sz="1600" b="1" u="sng" dirty="0">
              <a:latin typeface="+mn-ea"/>
              <a:cs typeface="ＭＳ Ｐゴシック" panose="020B0600070205080204" pitchFamily="50" charset="-128"/>
            </a:endParaRPr>
          </a:p>
        </p:txBody>
      </p:sp>
      <p:sp>
        <p:nvSpPr>
          <p:cNvPr id="22" name="正方形/長方形 21">
            <a:extLst>
              <a:ext uri="{FF2B5EF4-FFF2-40B4-BE49-F238E27FC236}">
                <a16:creationId xmlns:a16="http://schemas.microsoft.com/office/drawing/2014/main" id="{488C1A15-A983-4E81-B069-28C881E7E625}"/>
              </a:ext>
            </a:extLst>
          </p:cNvPr>
          <p:cNvSpPr/>
          <p:nvPr/>
        </p:nvSpPr>
        <p:spPr>
          <a:xfrm>
            <a:off x="5991227" y="4844701"/>
            <a:ext cx="338554" cy="276999"/>
          </a:xfrm>
          <a:prstGeom prst="rect">
            <a:avLst/>
          </a:prstGeom>
        </p:spPr>
        <p:txBody>
          <a:bodyPr wrap="none">
            <a:spAutoFit/>
          </a:bodyPr>
          <a:lstStyle/>
          <a:p>
            <a:r>
              <a:rPr lang="ja-JP" altLang="en-US" sz="1200" b="1" dirty="0">
                <a:latin typeface="+mn-ea"/>
                <a:cs typeface="ＭＳ Ｐゴシック" panose="020B0600070205080204" pitchFamily="50" charset="-128"/>
              </a:rPr>
              <a:t>⇒</a:t>
            </a:r>
            <a:endParaRPr lang="ja-JP" altLang="en-US" sz="1200" dirty="0">
              <a:latin typeface="+mn-ea"/>
            </a:endParaRPr>
          </a:p>
        </p:txBody>
      </p:sp>
      <p:sp>
        <p:nvSpPr>
          <p:cNvPr id="23" name="正方形/長方形 22">
            <a:extLst>
              <a:ext uri="{FF2B5EF4-FFF2-40B4-BE49-F238E27FC236}">
                <a16:creationId xmlns:a16="http://schemas.microsoft.com/office/drawing/2014/main" id="{D410BE51-9285-4401-944D-FBA68E51E9FB}"/>
              </a:ext>
            </a:extLst>
          </p:cNvPr>
          <p:cNvSpPr/>
          <p:nvPr/>
        </p:nvSpPr>
        <p:spPr>
          <a:xfrm>
            <a:off x="6240074" y="4834278"/>
            <a:ext cx="800219" cy="276999"/>
          </a:xfrm>
          <a:prstGeom prst="rect">
            <a:avLst/>
          </a:prstGeom>
        </p:spPr>
        <p:txBody>
          <a:bodyPr wrap="none">
            <a:spAutoFit/>
          </a:bodyPr>
          <a:lstStyle/>
          <a:p>
            <a:r>
              <a:rPr lang="ja-JP" altLang="en-US" sz="1200" b="1" dirty="0">
                <a:latin typeface="+mn-ea"/>
                <a:cs typeface="ＭＳ Ｐゴシック" panose="020B0600070205080204" pitchFamily="50" charset="-128"/>
              </a:rPr>
              <a:t>原則入院</a:t>
            </a:r>
            <a:endParaRPr lang="ja-JP" altLang="en-US" sz="1200" dirty="0">
              <a:latin typeface="+mn-ea"/>
            </a:endParaRPr>
          </a:p>
        </p:txBody>
      </p:sp>
      <p:graphicFrame>
        <p:nvGraphicFramePr>
          <p:cNvPr id="24" name="表 24">
            <a:extLst>
              <a:ext uri="{FF2B5EF4-FFF2-40B4-BE49-F238E27FC236}">
                <a16:creationId xmlns:a16="http://schemas.microsoft.com/office/drawing/2014/main" id="{B888D99B-152C-412B-9238-62FB08477F2A}"/>
              </a:ext>
            </a:extLst>
          </p:cNvPr>
          <p:cNvGraphicFramePr>
            <a:graphicFrameLocks noGrp="1"/>
          </p:cNvGraphicFramePr>
          <p:nvPr/>
        </p:nvGraphicFramePr>
        <p:xfrm>
          <a:off x="6326496" y="5803404"/>
          <a:ext cx="4342731" cy="970124"/>
        </p:xfrm>
        <a:graphic>
          <a:graphicData uri="http://schemas.openxmlformats.org/drawingml/2006/table">
            <a:tbl>
              <a:tblPr firstRow="1" bandRow="1">
                <a:tableStyleId>{2D5ABB26-0587-4C30-8999-92F81FD0307C}</a:tableStyleId>
              </a:tblPr>
              <a:tblGrid>
                <a:gridCol w="797427">
                  <a:extLst>
                    <a:ext uri="{9D8B030D-6E8A-4147-A177-3AD203B41FA5}">
                      <a16:colId xmlns:a16="http://schemas.microsoft.com/office/drawing/2014/main" val="4226948038"/>
                    </a:ext>
                  </a:extLst>
                </a:gridCol>
                <a:gridCol w="3545304">
                  <a:extLst>
                    <a:ext uri="{9D8B030D-6E8A-4147-A177-3AD203B41FA5}">
                      <a16:colId xmlns:a16="http://schemas.microsoft.com/office/drawing/2014/main" val="3357178214"/>
                    </a:ext>
                  </a:extLst>
                </a:gridCol>
              </a:tblGrid>
              <a:tr h="271702">
                <a:tc>
                  <a:txBody>
                    <a:bodyPr/>
                    <a:lstStyle/>
                    <a:p>
                      <a:r>
                        <a:rPr kumimoji="1" lang="ja-JP" altLang="en-US" sz="1100" b="1" dirty="0">
                          <a:latin typeface="+mn-ea"/>
                          <a:ea typeface="+mn-ea"/>
                        </a:rPr>
                        <a:t>聴取者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7191746"/>
                  </a:ext>
                </a:extLst>
              </a:tr>
              <a:tr h="361322">
                <a:tc>
                  <a:txBody>
                    <a:bodyPr/>
                    <a:lstStyle/>
                    <a:p>
                      <a:r>
                        <a:rPr kumimoji="1" lang="ja-JP" altLang="en-US" sz="1100" b="1" dirty="0">
                          <a:latin typeface="+mn-ea"/>
                          <a:ea typeface="+mn-ea"/>
                        </a:rPr>
                        <a:t>記入者</a:t>
                      </a:r>
                      <a:endParaRPr kumimoji="1" lang="en-US" altLang="ja-JP" sz="1100" b="1" dirty="0">
                        <a:latin typeface="+mn-ea"/>
                        <a:ea typeface="+mn-ea"/>
                      </a:endParaRPr>
                    </a:p>
                    <a:p>
                      <a:r>
                        <a:rPr kumimoji="1" lang="ja-JP" altLang="en-US" sz="1100" b="1" dirty="0">
                          <a:latin typeface="+mn-ea"/>
                          <a:ea typeface="+mn-ea"/>
                        </a:rPr>
                        <a:t>（自署）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a:latin typeface="+mn-ea"/>
                          <a:ea typeface="+mn-ea"/>
                        </a:rPr>
                        <a:t>　　　　　　　　　　　　　　　（続柄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423096"/>
                  </a:ext>
                </a:extLst>
              </a:tr>
              <a:tr h="271702">
                <a:tc>
                  <a:txBody>
                    <a:bodyPr/>
                    <a:lstStyle/>
                    <a:p>
                      <a:r>
                        <a:rPr kumimoji="1" lang="ja-JP" altLang="en-US" sz="1100" b="1" dirty="0">
                          <a:latin typeface="+mn-ea"/>
                          <a:ea typeface="+mn-ea"/>
                        </a:rPr>
                        <a:t>記入日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a:latin typeface="+mn-ea"/>
                          <a:ea typeface="+mn-ea"/>
                        </a:rPr>
                        <a:t>　　　　　　　年　　　月　　　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027694"/>
                  </a:ext>
                </a:extLst>
              </a:tr>
            </a:tbl>
          </a:graphicData>
        </a:graphic>
      </p:graphicFrame>
      <p:pic>
        <p:nvPicPr>
          <p:cNvPr id="27" name="図 26">
            <a:extLst>
              <a:ext uri="{FF2B5EF4-FFF2-40B4-BE49-F238E27FC236}">
                <a16:creationId xmlns:a16="http://schemas.microsoft.com/office/drawing/2014/main" id="{3D689233-D699-4970-8485-98A3CCBE5019}"/>
              </a:ext>
            </a:extLst>
          </p:cNvPr>
          <p:cNvPicPr>
            <a:picLocks noChangeAspect="1"/>
          </p:cNvPicPr>
          <p:nvPr/>
        </p:nvPicPr>
        <p:blipFill rotWithShape="1">
          <a:blip r:embed="rId2">
            <a:extLst>
              <a:ext uri="{28A0092B-C50C-407E-A947-70E740481C1C}">
                <a14:useLocalDpi xmlns:a14="http://schemas.microsoft.com/office/drawing/2010/main" val="0"/>
              </a:ext>
            </a:extLst>
          </a:blip>
          <a:srcRect t="9370" b="7857"/>
          <a:stretch/>
        </p:blipFill>
        <p:spPr>
          <a:xfrm>
            <a:off x="8453905" y="4651860"/>
            <a:ext cx="1832401" cy="1073578"/>
          </a:xfrm>
          <a:prstGeom prst="rect">
            <a:avLst/>
          </a:prstGeom>
        </p:spPr>
      </p:pic>
    </p:spTree>
    <p:extLst>
      <p:ext uri="{BB962C8B-B14F-4D97-AF65-F5344CB8AC3E}">
        <p14:creationId xmlns:p14="http://schemas.microsoft.com/office/powerpoint/2010/main" val="3885705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49C30271-73B7-4B3A-8289-B2A1E4C65C30}"/>
              </a:ext>
            </a:extLst>
          </p:cNvPr>
          <p:cNvSpPr>
            <a:spLocks noGrp="1"/>
          </p:cNvSpPr>
          <p:nvPr>
            <p:ph type="title"/>
          </p:nvPr>
        </p:nvSpPr>
        <p:spPr>
          <a:xfrm>
            <a:off x="838200" y="556995"/>
            <a:ext cx="10515600" cy="1133693"/>
          </a:xfrm>
        </p:spPr>
        <p:txBody>
          <a:bodyPr>
            <a:normAutofit/>
          </a:bodyPr>
          <a:lstStyle/>
          <a:p>
            <a:r>
              <a:rPr kumimoji="1" lang="en-US" altLang="ja-JP" sz="5200" dirty="0"/>
              <a:t>COVID-19</a:t>
            </a:r>
            <a:r>
              <a:rPr kumimoji="1" lang="ja-JP" altLang="en-US" sz="5200" dirty="0"/>
              <a:t>対策概要</a:t>
            </a:r>
          </a:p>
        </p:txBody>
      </p:sp>
      <p:graphicFrame>
        <p:nvGraphicFramePr>
          <p:cNvPr id="5" name="コンテンツ プレースホルダー 2">
            <a:extLst>
              <a:ext uri="{FF2B5EF4-FFF2-40B4-BE49-F238E27FC236}">
                <a16:creationId xmlns:a16="http://schemas.microsoft.com/office/drawing/2014/main" id="{8E82134E-0543-439D-847E-CFD1B078AB1C}"/>
              </a:ext>
            </a:extLst>
          </p:cNvPr>
          <p:cNvGraphicFramePr>
            <a:graphicFrameLocks noGrp="1"/>
          </p:cNvGraphicFramePr>
          <p:nvPr>
            <p:ph idx="1"/>
            <p:extLst>
              <p:ext uri="{D42A27DB-BD31-4B8C-83A1-F6EECF244321}">
                <p14:modId xmlns:p14="http://schemas.microsoft.com/office/powerpoint/2010/main" val="270809809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7228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7FD92AF3-6D43-4E7D-8154-518AF97EE04A}"/>
              </a:ext>
            </a:extLst>
          </p:cNvPr>
          <p:cNvSpPr>
            <a:spLocks noGrp="1"/>
          </p:cNvSpPr>
          <p:nvPr>
            <p:ph type="title"/>
          </p:nvPr>
        </p:nvSpPr>
        <p:spPr>
          <a:xfrm>
            <a:off x="643467" y="321734"/>
            <a:ext cx="10905066" cy="1135737"/>
          </a:xfrm>
        </p:spPr>
        <p:txBody>
          <a:bodyPr>
            <a:normAutofit/>
          </a:bodyPr>
          <a:lstStyle/>
          <a:p>
            <a:r>
              <a:rPr lang="en-US" altLang="ja-JP" sz="3600" dirty="0"/>
              <a:t>COVID-19</a:t>
            </a:r>
            <a:r>
              <a:rPr lang="ja-JP" altLang="en-US" sz="3600" dirty="0"/>
              <a:t>予防策の</a:t>
            </a:r>
            <a:r>
              <a:rPr lang="ja-JP" altLang="ja-JP" sz="3600" dirty="0"/>
              <a:t>原則</a:t>
            </a:r>
            <a:endParaRPr kumimoji="1" lang="ja-JP" altLang="en-US" sz="3600" dirty="0"/>
          </a:p>
        </p:txBody>
      </p:sp>
      <p:sp>
        <p:nvSpPr>
          <p:cNvPr id="3" name="コンテンツ プレースホルダー 2">
            <a:extLst>
              <a:ext uri="{FF2B5EF4-FFF2-40B4-BE49-F238E27FC236}">
                <a16:creationId xmlns:a16="http://schemas.microsoft.com/office/drawing/2014/main" id="{DA9882CB-5CA7-4463-9C3C-D43EA0E2F274}"/>
              </a:ext>
            </a:extLst>
          </p:cNvPr>
          <p:cNvSpPr>
            <a:spLocks noGrp="1"/>
          </p:cNvSpPr>
          <p:nvPr>
            <p:ph idx="1"/>
          </p:nvPr>
        </p:nvSpPr>
        <p:spPr>
          <a:xfrm>
            <a:off x="643467" y="1782981"/>
            <a:ext cx="10905066" cy="4393982"/>
          </a:xfrm>
        </p:spPr>
        <p:txBody>
          <a:bodyPr>
            <a:normAutofit/>
          </a:bodyPr>
          <a:lstStyle/>
          <a:p>
            <a:r>
              <a:rPr lang="ja-JP" altLang="ja-JP" sz="2000" dirty="0"/>
              <a:t>自分を含めてスタッフ、患者さんすべての人をコロナ感染者とみなして対応。</a:t>
            </a:r>
            <a:endParaRPr lang="en-US" altLang="ja-JP" sz="2000" dirty="0"/>
          </a:p>
          <a:p>
            <a:endParaRPr lang="en-US" altLang="ja-JP" sz="2000" dirty="0"/>
          </a:p>
          <a:p>
            <a:endParaRPr lang="en-US" altLang="ja-JP" sz="2000" dirty="0"/>
          </a:p>
          <a:p>
            <a:r>
              <a:rPr lang="ja-JP" altLang="en-US" sz="2000" dirty="0"/>
              <a:t>通常は標準予防策</a:t>
            </a:r>
            <a:r>
              <a:rPr lang="en-US" altLang="ja-JP" sz="2000" dirty="0"/>
              <a:t>+</a:t>
            </a:r>
            <a:r>
              <a:rPr lang="ja-JP" altLang="ja-JP" sz="2000" dirty="0"/>
              <a:t>接触感染</a:t>
            </a:r>
            <a:r>
              <a:rPr lang="ja-JP" altLang="en-US" sz="2000" dirty="0"/>
              <a:t>・</a:t>
            </a:r>
            <a:r>
              <a:rPr lang="ja-JP" altLang="ja-JP" sz="2000" dirty="0"/>
              <a:t>飛沫感染</a:t>
            </a:r>
            <a:r>
              <a:rPr lang="ja-JP" altLang="en-US" sz="2000" dirty="0"/>
              <a:t>対策だが、</a:t>
            </a:r>
            <a:r>
              <a:rPr lang="en-US" altLang="ja-JP" sz="2000" dirty="0"/>
              <a:t>PCR</a:t>
            </a:r>
            <a:r>
              <a:rPr lang="ja-JP" altLang="en-US" sz="2000" dirty="0"/>
              <a:t>検査時、気管内吸引時などはフル</a:t>
            </a:r>
            <a:r>
              <a:rPr lang="en-US" altLang="ja-JP" sz="2000" dirty="0"/>
              <a:t>PPE</a:t>
            </a:r>
          </a:p>
          <a:p>
            <a:endParaRPr lang="en-US" altLang="ja-JP" sz="2000" dirty="0"/>
          </a:p>
          <a:p>
            <a:endParaRPr lang="ja-JP" altLang="ja-JP" sz="2000" dirty="0"/>
          </a:p>
          <a:p>
            <a:r>
              <a:rPr lang="ja-JP" altLang="en-US" sz="2000" dirty="0"/>
              <a:t>一人のミスが全員を危険にすることを念頭に普段から適切な行動を心がける</a:t>
            </a:r>
            <a:endParaRPr lang="en-US" altLang="ja-JP" sz="2000" dirty="0"/>
          </a:p>
          <a:p>
            <a:endParaRPr lang="en-US" altLang="ja-JP" sz="2000" dirty="0"/>
          </a:p>
          <a:p>
            <a:endParaRPr lang="en-US" altLang="ja-JP" sz="2000" dirty="0"/>
          </a:p>
          <a:p>
            <a:r>
              <a:rPr lang="ja-JP" altLang="en-US" sz="2000" dirty="0"/>
              <a:t>長期に持続継続可能で、有効かつ現実的対応を検討する</a:t>
            </a:r>
            <a:endParaRPr lang="ja-JP" altLang="ja-JP" sz="2000" dirty="0"/>
          </a:p>
          <a:p>
            <a:endParaRPr kumimoji="1" lang="ja-JP" alt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08946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37CD0444-5336-48C1-9558-2022C73992E7}"/>
              </a:ext>
            </a:extLst>
          </p:cNvPr>
          <p:cNvSpPr>
            <a:spLocks noGrp="1"/>
          </p:cNvSpPr>
          <p:nvPr>
            <p:ph type="title"/>
          </p:nvPr>
        </p:nvSpPr>
        <p:spPr>
          <a:xfrm>
            <a:off x="643467" y="321734"/>
            <a:ext cx="10905066" cy="1135737"/>
          </a:xfrm>
        </p:spPr>
        <p:txBody>
          <a:bodyPr>
            <a:normAutofit/>
          </a:bodyPr>
          <a:lstStyle/>
          <a:p>
            <a:r>
              <a:rPr lang="ja-JP" altLang="ja-JP" sz="3600"/>
              <a:t>最低限守るべき事項</a:t>
            </a:r>
            <a:endParaRPr kumimoji="1" lang="ja-JP" altLang="en-US" sz="3600"/>
          </a:p>
        </p:txBody>
      </p:sp>
      <p:sp>
        <p:nvSpPr>
          <p:cNvPr id="3" name="コンテンツ プレースホルダー 2">
            <a:extLst>
              <a:ext uri="{FF2B5EF4-FFF2-40B4-BE49-F238E27FC236}">
                <a16:creationId xmlns:a16="http://schemas.microsoft.com/office/drawing/2014/main" id="{4A32D99D-E978-4030-9E95-763BE2BE08B9}"/>
              </a:ext>
            </a:extLst>
          </p:cNvPr>
          <p:cNvSpPr>
            <a:spLocks noGrp="1"/>
          </p:cNvSpPr>
          <p:nvPr>
            <p:ph idx="1"/>
          </p:nvPr>
        </p:nvSpPr>
        <p:spPr>
          <a:xfrm>
            <a:off x="643467" y="1782981"/>
            <a:ext cx="10905066" cy="4393982"/>
          </a:xfrm>
        </p:spPr>
        <p:txBody>
          <a:bodyPr>
            <a:normAutofit/>
          </a:bodyPr>
          <a:lstStyle/>
          <a:p>
            <a:r>
              <a:rPr lang="ja-JP" altLang="ja-JP" sz="2000" dirty="0"/>
              <a:t>出勤時の体温測定</a:t>
            </a:r>
            <a:r>
              <a:rPr lang="ja-JP" altLang="en-US" sz="2000" dirty="0"/>
              <a:t>、</a:t>
            </a:r>
            <a:r>
              <a:rPr lang="en-US" altLang="ja-JP" sz="2000" dirty="0"/>
              <a:t>37.5</a:t>
            </a:r>
            <a:r>
              <a:rPr lang="ja-JP" altLang="ja-JP" sz="2000" dirty="0"/>
              <a:t>度以上発熱</a:t>
            </a:r>
            <a:r>
              <a:rPr lang="ja-JP" altLang="en-US" sz="2000" dirty="0"/>
              <a:t>・味覚嗅覚障害等</a:t>
            </a:r>
            <a:r>
              <a:rPr lang="ja-JP" altLang="ja-JP" sz="2000" dirty="0"/>
              <a:t>有症状者の出勤停止</a:t>
            </a:r>
            <a:r>
              <a:rPr lang="ja-JP" altLang="en-US" sz="2000" dirty="0"/>
              <a:t>・在宅勤務移行</a:t>
            </a:r>
            <a:endParaRPr lang="en-US" altLang="ja-JP" sz="2000" dirty="0"/>
          </a:p>
          <a:p>
            <a:r>
              <a:rPr lang="ja-JP" altLang="en-US" sz="2000" dirty="0"/>
              <a:t>濃厚接触時、有症状時には早期</a:t>
            </a:r>
            <a:r>
              <a:rPr lang="en-US" altLang="ja-JP" sz="2000" dirty="0"/>
              <a:t>PCR</a:t>
            </a:r>
            <a:r>
              <a:rPr lang="ja-JP" altLang="en-US" sz="2000" dirty="0"/>
              <a:t>検査検討</a:t>
            </a:r>
            <a:endParaRPr lang="ja-JP" altLang="ja-JP" sz="2000" dirty="0"/>
          </a:p>
          <a:p>
            <a:r>
              <a:rPr lang="ja-JP" altLang="ja-JP" sz="2000" dirty="0"/>
              <a:t>患者宅での飲食禁止</a:t>
            </a:r>
            <a:r>
              <a:rPr lang="ja-JP" altLang="en-US" sz="2000" dirty="0"/>
              <a:t>、なるべく家具や器材に接触しない</a:t>
            </a:r>
            <a:endParaRPr lang="ja-JP" altLang="ja-JP" sz="2000" dirty="0"/>
          </a:p>
          <a:p>
            <a:r>
              <a:rPr lang="ja-JP" altLang="en-US" sz="2000" dirty="0"/>
              <a:t>診察</a:t>
            </a:r>
            <a:r>
              <a:rPr lang="ja-JP" altLang="ja-JP" sz="2000" dirty="0"/>
              <a:t>時マスク着用</a:t>
            </a:r>
          </a:p>
          <a:p>
            <a:r>
              <a:rPr lang="ja-JP" altLang="en-US" sz="2000" dirty="0"/>
              <a:t>診察時</a:t>
            </a:r>
            <a:r>
              <a:rPr lang="ja-JP" altLang="ja-JP" sz="2000" dirty="0"/>
              <a:t>手指消毒</a:t>
            </a:r>
            <a:r>
              <a:rPr lang="ja-JP" altLang="en-US" sz="2000" dirty="0"/>
              <a:t>および</a:t>
            </a:r>
            <a:r>
              <a:rPr lang="ja-JP" altLang="ja-JP" sz="2000" dirty="0"/>
              <a:t>接触診療器材の使用前後消毒</a:t>
            </a:r>
          </a:p>
          <a:p>
            <a:r>
              <a:rPr lang="ja-JP" altLang="ja-JP" sz="2000" dirty="0"/>
              <a:t>マスクなしの患者対応</a:t>
            </a:r>
            <a:r>
              <a:rPr lang="ja-JP" altLang="en-US" sz="2000" dirty="0"/>
              <a:t>時</a:t>
            </a:r>
            <a:r>
              <a:rPr lang="ja-JP" altLang="ja-JP" sz="2000" dirty="0"/>
              <a:t>もしくは長時間対応時</a:t>
            </a:r>
            <a:r>
              <a:rPr lang="ja-JP" altLang="en-US" sz="2000" dirty="0"/>
              <a:t>、発熱者診察時、口腔内診察時</a:t>
            </a:r>
            <a:r>
              <a:rPr lang="ja-JP" altLang="ja-JP" sz="2000" dirty="0"/>
              <a:t>にはフェイスシールド着用</a:t>
            </a:r>
            <a:endParaRPr lang="en-US" altLang="ja-JP" sz="2000" dirty="0"/>
          </a:p>
          <a:p>
            <a:r>
              <a:rPr kumimoji="1" lang="ja-JP" altLang="en-US" sz="2000" dirty="0"/>
              <a:t>エアロゾル対策時</a:t>
            </a:r>
            <a:r>
              <a:rPr kumimoji="1" lang="en-US" altLang="ja-JP" sz="2000" dirty="0"/>
              <a:t>(</a:t>
            </a:r>
            <a:r>
              <a:rPr lang="ja-JP" altLang="en-US" sz="2000" dirty="0"/>
              <a:t>気管内吸引時や</a:t>
            </a:r>
            <a:r>
              <a:rPr lang="en-US" altLang="ja-JP" sz="2000" dirty="0"/>
              <a:t>PCR</a:t>
            </a:r>
            <a:r>
              <a:rPr lang="ja-JP" altLang="en-US" sz="2000" dirty="0"/>
              <a:t>検査実施時など）</a:t>
            </a:r>
            <a:r>
              <a:rPr kumimoji="1" lang="ja-JP" altLang="en-US" sz="2000" dirty="0"/>
              <a:t>フル</a:t>
            </a:r>
            <a:r>
              <a:rPr kumimoji="1" lang="en-US" altLang="ja-JP" sz="2000" dirty="0"/>
              <a:t>PPE</a:t>
            </a:r>
            <a:r>
              <a:rPr kumimoji="1" lang="ja-JP" altLang="en-US" sz="2000" dirty="0"/>
              <a:t>装着</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13679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C6A52FB3-6944-4F36-ADD9-A72FE88CB79F}"/>
              </a:ext>
            </a:extLst>
          </p:cNvPr>
          <p:cNvSpPr>
            <a:spLocks noGrp="1"/>
          </p:cNvSpPr>
          <p:nvPr>
            <p:ph type="title"/>
          </p:nvPr>
        </p:nvSpPr>
        <p:spPr>
          <a:xfrm>
            <a:off x="643467" y="321734"/>
            <a:ext cx="10905066" cy="1135737"/>
          </a:xfrm>
        </p:spPr>
        <p:txBody>
          <a:bodyPr>
            <a:normAutofit/>
          </a:bodyPr>
          <a:lstStyle/>
          <a:p>
            <a:r>
              <a:rPr lang="ja-JP" altLang="ja-JP" sz="3600"/>
              <a:t>できれば守るべき事項</a:t>
            </a:r>
            <a:endParaRPr kumimoji="1" lang="ja-JP" altLang="en-US" sz="3600"/>
          </a:p>
        </p:txBody>
      </p:sp>
      <p:sp>
        <p:nvSpPr>
          <p:cNvPr id="3" name="コンテンツ プレースホルダー 2">
            <a:extLst>
              <a:ext uri="{FF2B5EF4-FFF2-40B4-BE49-F238E27FC236}">
                <a16:creationId xmlns:a16="http://schemas.microsoft.com/office/drawing/2014/main" id="{49166658-AE59-42F5-93C5-471256D6AD8A}"/>
              </a:ext>
            </a:extLst>
          </p:cNvPr>
          <p:cNvSpPr>
            <a:spLocks noGrp="1"/>
          </p:cNvSpPr>
          <p:nvPr>
            <p:ph idx="1"/>
          </p:nvPr>
        </p:nvSpPr>
        <p:spPr>
          <a:xfrm>
            <a:off x="643467" y="1782981"/>
            <a:ext cx="10905066" cy="4393982"/>
          </a:xfrm>
        </p:spPr>
        <p:txBody>
          <a:bodyPr>
            <a:normAutofit/>
          </a:bodyPr>
          <a:lstStyle/>
          <a:p>
            <a:r>
              <a:rPr lang="ja-JP" altLang="ja-JP" sz="2000" dirty="0"/>
              <a:t>勤務時間中常時マスク着用、</a:t>
            </a:r>
          </a:p>
          <a:p>
            <a:r>
              <a:rPr lang="ja-JP" altLang="en-US" sz="2000" dirty="0"/>
              <a:t>接触時</a:t>
            </a:r>
            <a:r>
              <a:rPr lang="ja-JP" altLang="ja-JP" sz="2000" dirty="0"/>
              <a:t>手袋、フェイスシールド着用、</a:t>
            </a:r>
          </a:p>
          <a:p>
            <a:r>
              <a:rPr lang="ja-JP" altLang="ja-JP" sz="2000" dirty="0"/>
              <a:t>マスク</a:t>
            </a:r>
            <a:r>
              <a:rPr lang="ja-JP" altLang="en-US" sz="2000" dirty="0"/>
              <a:t>手袋</a:t>
            </a:r>
            <a:r>
              <a:rPr lang="ja-JP" altLang="ja-JP" sz="2000" dirty="0"/>
              <a:t>の頻回交換</a:t>
            </a:r>
            <a:r>
              <a:rPr lang="ja-JP" altLang="en-US" sz="2000" dirty="0"/>
              <a:t>もしくは頻回な手指消毒</a:t>
            </a:r>
            <a:endParaRPr lang="ja-JP" altLang="ja-JP" sz="2000" dirty="0"/>
          </a:p>
          <a:p>
            <a:r>
              <a:rPr lang="ja-JP" altLang="ja-JP" sz="2000" dirty="0"/>
              <a:t>スタッフ</a:t>
            </a:r>
            <a:r>
              <a:rPr lang="ja-JP" altLang="en-US" sz="2000" dirty="0"/>
              <a:t>同士</a:t>
            </a:r>
            <a:r>
              <a:rPr lang="ja-JP" altLang="ja-JP" sz="2000" dirty="0"/>
              <a:t>の濃厚接触機会の減少</a:t>
            </a:r>
            <a:r>
              <a:rPr lang="ja-JP" altLang="en-US" sz="2000" dirty="0"/>
              <a:t>やスタッフルーム、車内などの換気</a:t>
            </a:r>
            <a:endParaRPr lang="en-US" altLang="ja-JP"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6289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8E5C73A6-1DDD-4F05-99B3-2AF43B1AD77C}"/>
              </a:ext>
            </a:extLst>
          </p:cNvPr>
          <p:cNvSpPr>
            <a:spLocks noGrp="1"/>
          </p:cNvSpPr>
          <p:nvPr>
            <p:ph type="title"/>
          </p:nvPr>
        </p:nvSpPr>
        <p:spPr>
          <a:xfrm>
            <a:off x="643467" y="321734"/>
            <a:ext cx="10905066" cy="1135737"/>
          </a:xfrm>
        </p:spPr>
        <p:txBody>
          <a:bodyPr>
            <a:normAutofit/>
          </a:bodyPr>
          <a:lstStyle/>
          <a:p>
            <a:r>
              <a:rPr lang="ja-JP" altLang="ja-JP" sz="3600"/>
              <a:t>準備</a:t>
            </a:r>
            <a:endParaRPr kumimoji="1" lang="ja-JP" altLang="en-US" sz="3600"/>
          </a:p>
        </p:txBody>
      </p:sp>
      <p:sp>
        <p:nvSpPr>
          <p:cNvPr id="3" name="コンテンツ プレースホルダー 2">
            <a:extLst>
              <a:ext uri="{FF2B5EF4-FFF2-40B4-BE49-F238E27FC236}">
                <a16:creationId xmlns:a16="http://schemas.microsoft.com/office/drawing/2014/main" id="{2D9EFEA7-DCD8-4631-A22E-7D2187F54FC6}"/>
              </a:ext>
            </a:extLst>
          </p:cNvPr>
          <p:cNvSpPr>
            <a:spLocks noGrp="1"/>
          </p:cNvSpPr>
          <p:nvPr>
            <p:ph idx="1"/>
          </p:nvPr>
        </p:nvSpPr>
        <p:spPr>
          <a:xfrm>
            <a:off x="643467" y="1782981"/>
            <a:ext cx="10905066" cy="4393982"/>
          </a:xfrm>
        </p:spPr>
        <p:txBody>
          <a:bodyPr>
            <a:normAutofit/>
          </a:bodyPr>
          <a:lstStyle/>
          <a:p>
            <a:r>
              <a:rPr lang="ja-JP" altLang="ja-JP" sz="2000" dirty="0"/>
              <a:t>待合から雑誌など</a:t>
            </a:r>
            <a:r>
              <a:rPr lang="ja-JP" altLang="en-US" sz="2000" dirty="0"/>
              <a:t>患者さんが手に取る共有資材、ウォターサーバー等</a:t>
            </a:r>
            <a:r>
              <a:rPr lang="ja-JP" altLang="ja-JP" sz="2000" dirty="0"/>
              <a:t>の撤去</a:t>
            </a:r>
            <a:endParaRPr lang="en-US" altLang="ja-JP" sz="2000" dirty="0"/>
          </a:p>
          <a:p>
            <a:r>
              <a:rPr lang="ja-JP" altLang="en-US" sz="2000" dirty="0"/>
              <a:t>来院患者さん全員にマスク着用、および手指消毒の徹底</a:t>
            </a:r>
            <a:endParaRPr lang="en-US" altLang="ja-JP" sz="2000" dirty="0"/>
          </a:p>
          <a:p>
            <a:r>
              <a:rPr lang="ja-JP" altLang="ja-JP" sz="2000" dirty="0"/>
              <a:t>各診察</a:t>
            </a:r>
            <a:r>
              <a:rPr lang="ja-JP" altLang="en-US" sz="2000" dirty="0"/>
              <a:t>場面ごと</a:t>
            </a:r>
            <a:r>
              <a:rPr lang="ja-JP" altLang="ja-JP" sz="2000" dirty="0"/>
              <a:t>手指消毒、アルコール綿、手袋</a:t>
            </a:r>
            <a:r>
              <a:rPr lang="ja-JP" altLang="en-US" sz="2000" dirty="0"/>
              <a:t>、ごみ袋がいつでも使用できるように</a:t>
            </a:r>
            <a:r>
              <a:rPr lang="ja-JP" altLang="ja-JP" sz="2000" dirty="0"/>
              <a:t>配置</a:t>
            </a:r>
            <a:endParaRPr lang="en-US" altLang="ja-JP" sz="2000" dirty="0"/>
          </a:p>
          <a:p>
            <a:r>
              <a:rPr lang="ja-JP" altLang="ja-JP" sz="2000" dirty="0"/>
              <a:t>常時</a:t>
            </a:r>
            <a:r>
              <a:rPr lang="en-US" altLang="ja-JP" sz="2000" dirty="0"/>
              <a:t>N95</a:t>
            </a:r>
            <a:r>
              <a:rPr lang="ja-JP" altLang="ja-JP" sz="2000" dirty="0"/>
              <a:t>マスク、フェイスシールド、</a:t>
            </a:r>
            <a:r>
              <a:rPr lang="en-US" altLang="ja-JP" sz="2000" dirty="0"/>
              <a:t>PPE</a:t>
            </a:r>
            <a:r>
              <a:rPr lang="ja-JP" altLang="ja-JP" sz="2000" dirty="0"/>
              <a:t>使用ができる準備</a:t>
            </a:r>
            <a:endParaRPr lang="en-US" altLang="ja-JP" sz="2000" dirty="0"/>
          </a:p>
          <a:p>
            <a:r>
              <a:rPr lang="ja-JP" altLang="en-US" sz="2000" dirty="0"/>
              <a:t>発熱者用診療器材の別個配置</a:t>
            </a:r>
            <a:endParaRPr lang="en-US" altLang="ja-JP" sz="2000" dirty="0"/>
          </a:p>
          <a:p>
            <a:r>
              <a:rPr lang="ja-JP" altLang="ja-JP" sz="2000" dirty="0"/>
              <a:t>外来・在宅ともに常時</a:t>
            </a:r>
            <a:r>
              <a:rPr lang="en-US" altLang="ja-JP" sz="2000" dirty="0"/>
              <a:t>PCR</a:t>
            </a:r>
            <a:r>
              <a:rPr lang="ja-JP" altLang="ja-JP" sz="2000" dirty="0"/>
              <a:t>検査などができる準備</a:t>
            </a:r>
            <a:r>
              <a:rPr lang="en-US" altLang="ja-JP" sz="2000" dirty="0"/>
              <a:t>(</a:t>
            </a:r>
            <a:r>
              <a:rPr lang="ja-JP" altLang="en-US" sz="2000" dirty="0"/>
              <a:t>当面は自費</a:t>
            </a:r>
            <a:r>
              <a:rPr lang="en-US" altLang="ja-JP" sz="2000" dirty="0"/>
              <a:t>25000</a:t>
            </a:r>
            <a:r>
              <a:rPr lang="ja-JP" altLang="en-US" sz="2000" dirty="0"/>
              <a:t>円、行政検査は</a:t>
            </a:r>
            <a:r>
              <a:rPr lang="en-US" altLang="ja-JP" sz="2000" dirty="0"/>
              <a:t>0</a:t>
            </a:r>
            <a:r>
              <a:rPr lang="ja-JP" altLang="en-US" sz="2000" dirty="0"/>
              <a:t>円だが保健所と相談の上施行？）</a:t>
            </a:r>
            <a:endParaRPr lang="en-US" altLang="ja-JP" sz="2000" dirty="0"/>
          </a:p>
          <a:p>
            <a:pPr marL="0" indent="0">
              <a:buNone/>
            </a:pPr>
            <a:endParaRPr kumimoji="1" lang="ja-JP" alt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14815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92D3CB86-46EB-41C9-B9C0-E39B6F664BF2}"/>
              </a:ext>
            </a:extLst>
          </p:cNvPr>
          <p:cNvSpPr>
            <a:spLocks noGrp="1"/>
          </p:cNvSpPr>
          <p:nvPr>
            <p:ph type="title"/>
          </p:nvPr>
        </p:nvSpPr>
        <p:spPr>
          <a:xfrm>
            <a:off x="643467" y="321734"/>
            <a:ext cx="10905066" cy="1135737"/>
          </a:xfrm>
        </p:spPr>
        <p:txBody>
          <a:bodyPr>
            <a:normAutofit/>
          </a:bodyPr>
          <a:lstStyle/>
          <a:p>
            <a:r>
              <a:rPr lang="ja-JP" altLang="ja-JP" sz="3600" dirty="0"/>
              <a:t>診療体制</a:t>
            </a:r>
            <a:endParaRPr kumimoji="1" lang="ja-JP" altLang="en-US" sz="3600" dirty="0"/>
          </a:p>
        </p:txBody>
      </p:sp>
      <p:sp>
        <p:nvSpPr>
          <p:cNvPr id="3" name="コンテンツ プレースホルダー 2">
            <a:extLst>
              <a:ext uri="{FF2B5EF4-FFF2-40B4-BE49-F238E27FC236}">
                <a16:creationId xmlns:a16="http://schemas.microsoft.com/office/drawing/2014/main" id="{2C29B641-6109-44E0-BD35-6A5646BACB75}"/>
              </a:ext>
            </a:extLst>
          </p:cNvPr>
          <p:cNvSpPr>
            <a:spLocks noGrp="1"/>
          </p:cNvSpPr>
          <p:nvPr>
            <p:ph idx="1"/>
          </p:nvPr>
        </p:nvSpPr>
        <p:spPr>
          <a:xfrm>
            <a:off x="643467" y="1782981"/>
            <a:ext cx="10905066" cy="4393982"/>
          </a:xfrm>
        </p:spPr>
        <p:txBody>
          <a:bodyPr>
            <a:normAutofit/>
          </a:bodyPr>
          <a:lstStyle/>
          <a:p>
            <a:r>
              <a:rPr lang="ja-JP" altLang="ja-JP" sz="2000" dirty="0"/>
              <a:t>対面時間の</a:t>
            </a:r>
            <a:r>
              <a:rPr lang="ja-JP" altLang="en-US" sz="2000" dirty="0"/>
              <a:t>目的明確</a:t>
            </a:r>
            <a:r>
              <a:rPr lang="ja-JP" altLang="ja-JP" sz="2000" dirty="0"/>
              <a:t>化</a:t>
            </a:r>
            <a:r>
              <a:rPr lang="en-US" altLang="ja-JP" sz="2000" dirty="0"/>
              <a:t>(</a:t>
            </a:r>
            <a:r>
              <a:rPr lang="ja-JP" altLang="en-US" sz="2000" dirty="0"/>
              <a:t>事前問診、事前カルテ等作成、バックアップ対応のさらなる充実）</a:t>
            </a:r>
            <a:endParaRPr lang="en-US" altLang="ja-JP" sz="2000" dirty="0"/>
          </a:p>
          <a:p>
            <a:r>
              <a:rPr lang="ja-JP" altLang="en-US" sz="2000" dirty="0"/>
              <a:t>対応スタッフの限定化</a:t>
            </a:r>
            <a:endParaRPr lang="ja-JP" altLang="ja-JP" sz="2000" dirty="0"/>
          </a:p>
          <a:p>
            <a:r>
              <a:rPr lang="ja-JP" altLang="ja-JP" sz="2000" dirty="0"/>
              <a:t>血圧測定などの</a:t>
            </a:r>
            <a:r>
              <a:rPr lang="ja-JP" altLang="en-US" sz="2000" dirty="0"/>
              <a:t>限定化</a:t>
            </a:r>
            <a:r>
              <a:rPr lang="en-US" altLang="ja-JP" sz="2000" dirty="0"/>
              <a:t>(</a:t>
            </a:r>
            <a:r>
              <a:rPr lang="ja-JP" altLang="ja-JP" sz="2000" dirty="0"/>
              <a:t>消毒不能診療器材の持ち込み</a:t>
            </a:r>
            <a:r>
              <a:rPr lang="ja-JP" altLang="en-US" sz="2000" dirty="0"/>
              <a:t>を避ける</a:t>
            </a:r>
            <a:r>
              <a:rPr lang="en-US" altLang="ja-JP" sz="2000" dirty="0"/>
              <a:t>)</a:t>
            </a:r>
            <a:r>
              <a:rPr lang="ja-JP" altLang="ja-JP" sz="2000" dirty="0"/>
              <a:t>と自己血圧測定の励行</a:t>
            </a:r>
            <a:endParaRPr lang="en-US" altLang="ja-JP" sz="2000" dirty="0"/>
          </a:p>
          <a:p>
            <a:r>
              <a:rPr lang="ja-JP" altLang="en-US" sz="2000" dirty="0"/>
              <a:t>出勤者同士の</a:t>
            </a:r>
            <a:r>
              <a:rPr lang="en-US" altLang="ja-JP" sz="2000" dirty="0"/>
              <a:t>TEAMS</a:t>
            </a:r>
            <a:r>
              <a:rPr lang="ja-JP" altLang="en-US" sz="2000" dirty="0"/>
              <a:t>接続チャットなどで相談体制の確保</a:t>
            </a:r>
            <a:endParaRPr lang="ja-JP" altLang="ja-JP" sz="2000" dirty="0"/>
          </a:p>
          <a:p>
            <a:r>
              <a:rPr lang="en-US" altLang="ja-JP" sz="2000" dirty="0"/>
              <a:t>PCR</a:t>
            </a:r>
            <a:r>
              <a:rPr lang="ja-JP" altLang="ja-JP" sz="2000" dirty="0"/>
              <a:t>検査体制の充実</a:t>
            </a:r>
            <a:r>
              <a:rPr lang="en-US" altLang="ja-JP" sz="2000" dirty="0"/>
              <a:t>(</a:t>
            </a:r>
            <a:r>
              <a:rPr lang="ja-JP" altLang="ja-JP" sz="2000" dirty="0"/>
              <a:t>行政検査、自費検査</a:t>
            </a:r>
            <a:r>
              <a:rPr lang="en-US" altLang="ja-JP" sz="2000" dirty="0"/>
              <a:t>)</a:t>
            </a:r>
            <a:r>
              <a:rPr lang="ja-JP" altLang="en-US" sz="2000" dirty="0"/>
              <a:t>→将来保険検査も・・・</a:t>
            </a:r>
            <a:endParaRPr lang="ja-JP" altLang="ja-JP" sz="2000" dirty="0"/>
          </a:p>
          <a:p>
            <a:r>
              <a:rPr lang="ja-JP" altLang="en-US" sz="2000" dirty="0"/>
              <a:t>発熱</a:t>
            </a:r>
            <a:r>
              <a:rPr lang="ja-JP" altLang="ja-JP" sz="2000" dirty="0"/>
              <a:t>者等有症状者対応体制の充実</a:t>
            </a:r>
          </a:p>
          <a:p>
            <a:endParaRPr lang="ja-JP" altLang="ja-JP" sz="2000" dirty="0"/>
          </a:p>
          <a:p>
            <a:endParaRPr kumimoji="1" lang="ja-JP" alt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46662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3F69F435-2EF5-4C67-A06E-FF658D35C933}"/>
              </a:ext>
            </a:extLst>
          </p:cNvPr>
          <p:cNvSpPr>
            <a:spLocks noGrp="1"/>
          </p:cNvSpPr>
          <p:nvPr>
            <p:ph type="title"/>
          </p:nvPr>
        </p:nvSpPr>
        <p:spPr>
          <a:xfrm>
            <a:off x="643467" y="321734"/>
            <a:ext cx="10905066" cy="1135737"/>
          </a:xfrm>
        </p:spPr>
        <p:txBody>
          <a:bodyPr>
            <a:normAutofit/>
          </a:bodyPr>
          <a:lstStyle/>
          <a:p>
            <a:r>
              <a:rPr kumimoji="1" lang="ja-JP" altLang="en-US" sz="3600" dirty="0"/>
              <a:t>発熱者対応のフロー</a:t>
            </a:r>
            <a:r>
              <a:rPr kumimoji="1" lang="ja-JP" altLang="en-US" sz="2400" dirty="0"/>
              <a:t>～</a:t>
            </a:r>
            <a:r>
              <a:rPr kumimoji="1" lang="en-US" altLang="ja-JP" sz="2400" dirty="0"/>
              <a:t>PCR</a:t>
            </a:r>
            <a:r>
              <a:rPr kumimoji="1" lang="ja-JP" altLang="en-US" sz="2400" dirty="0"/>
              <a:t>検査実施前に必ず周囲</a:t>
            </a:r>
            <a:r>
              <a:rPr lang="ja-JP" altLang="en-US" sz="2400" dirty="0"/>
              <a:t>との相談</a:t>
            </a:r>
            <a:r>
              <a:rPr kumimoji="1" lang="ja-JP" altLang="en-US" sz="2400" dirty="0"/>
              <a:t>を～</a:t>
            </a:r>
          </a:p>
        </p:txBody>
      </p:sp>
      <p:sp>
        <p:nvSpPr>
          <p:cNvPr id="3" name="コンテンツ プレースホルダー 2">
            <a:extLst>
              <a:ext uri="{FF2B5EF4-FFF2-40B4-BE49-F238E27FC236}">
                <a16:creationId xmlns:a16="http://schemas.microsoft.com/office/drawing/2014/main" id="{976AB6E8-F1CF-4C64-87E8-DA73A9C81A65}"/>
              </a:ext>
            </a:extLst>
          </p:cNvPr>
          <p:cNvSpPr>
            <a:spLocks noGrp="1"/>
          </p:cNvSpPr>
          <p:nvPr>
            <p:ph idx="1"/>
          </p:nvPr>
        </p:nvSpPr>
        <p:spPr>
          <a:xfrm>
            <a:off x="643467" y="1782981"/>
            <a:ext cx="10905066" cy="4393982"/>
          </a:xfrm>
        </p:spPr>
        <p:txBody>
          <a:bodyPr>
            <a:normAutofit/>
          </a:bodyPr>
          <a:lstStyle/>
          <a:p>
            <a:r>
              <a:rPr kumimoji="1" lang="ja-JP" altLang="en-US" sz="2000" dirty="0"/>
              <a:t>発熱者診察時は、マスク、手袋、フェイスシールド装着、持ち込み診療器材の限定化</a:t>
            </a:r>
            <a:endParaRPr kumimoji="1" lang="en-US" altLang="ja-JP" sz="2000" dirty="0"/>
          </a:p>
          <a:p>
            <a:r>
              <a:rPr lang="ja-JP" altLang="en-US" sz="2000" dirty="0"/>
              <a:t>酸素飽和度測定機器の貸し出しなどを検討</a:t>
            </a:r>
            <a:endParaRPr kumimoji="1" lang="en-US" altLang="ja-JP" sz="2000" dirty="0"/>
          </a:p>
          <a:p>
            <a:r>
              <a:rPr kumimoji="1" lang="ja-JP" altLang="en-US" sz="2000" dirty="0"/>
              <a:t>従来発熱者対応（解熱剤、抗生剤、採血　</a:t>
            </a:r>
            <a:r>
              <a:rPr kumimoji="1" lang="en-US" altLang="ja-JP" sz="1400" dirty="0"/>
              <a:t>Ⅾ-</a:t>
            </a:r>
            <a:r>
              <a:rPr kumimoji="1" lang="ja-JP" altLang="en-US" sz="1400" dirty="0"/>
              <a:t>ダイマー</a:t>
            </a:r>
            <a:r>
              <a:rPr lang="ja-JP" altLang="en-US" sz="2000" dirty="0"/>
              <a:t>追加</a:t>
            </a:r>
            <a:r>
              <a:rPr kumimoji="1" lang="ja-JP" altLang="en-US" sz="2000" dirty="0"/>
              <a:t>）継続し症状緩和に努めつつ、</a:t>
            </a:r>
            <a:r>
              <a:rPr kumimoji="1" lang="en-US" altLang="ja-JP" sz="2000" dirty="0"/>
              <a:t>PCR</a:t>
            </a:r>
            <a:r>
              <a:rPr kumimoji="1" lang="ja-JP" altLang="en-US" sz="2000" dirty="0"/>
              <a:t>検査実施の可否を</a:t>
            </a:r>
            <a:r>
              <a:rPr lang="ja-JP" altLang="en-US" sz="2000" dirty="0"/>
              <a:t>検討</a:t>
            </a:r>
            <a:r>
              <a:rPr kumimoji="1" lang="en-US" altLang="ja-JP" sz="2000" dirty="0"/>
              <a:t>(</a:t>
            </a:r>
            <a:r>
              <a:rPr kumimoji="1" lang="ja-JP" altLang="en-US" sz="2000" dirty="0"/>
              <a:t>検査陰性結果が出るまで陽性者として取り扱われることに注意）</a:t>
            </a:r>
            <a:endParaRPr kumimoji="1" lang="en-US" altLang="ja-JP" sz="2000" dirty="0"/>
          </a:p>
          <a:p>
            <a:r>
              <a:rPr lang="en-US" altLang="ja-JP" sz="2000" dirty="0"/>
              <a:t>PCR</a:t>
            </a:r>
            <a:r>
              <a:rPr lang="ja-JP" altLang="en-US" sz="2000" dirty="0"/>
              <a:t>陽性者は保健所介入となり、原則入院となることもあらかじめ説明</a:t>
            </a:r>
            <a:endParaRPr lang="en-US" altLang="ja-JP" sz="2000" dirty="0"/>
          </a:p>
          <a:p>
            <a:r>
              <a:rPr lang="ja-JP" altLang="en-US" sz="2000" dirty="0"/>
              <a:t>行政検査ならば保健所への連絡、保険検査なら自院判断、自費検査なら</a:t>
            </a:r>
            <a:r>
              <a:rPr lang="en-US" altLang="ja-JP" sz="2000" dirty="0"/>
              <a:t>25000</a:t>
            </a:r>
            <a:r>
              <a:rPr lang="ja-JP" altLang="en-US" sz="2000" dirty="0"/>
              <a:t>円別個にかかる旨を説明</a:t>
            </a:r>
            <a:endParaRPr lang="en-US" altLang="ja-JP" sz="2000" dirty="0"/>
          </a:p>
          <a:p>
            <a:r>
              <a:rPr lang="ja-JP" altLang="en-US" sz="2000" dirty="0"/>
              <a:t>フル</a:t>
            </a:r>
            <a:r>
              <a:rPr lang="en-US" altLang="ja-JP" sz="2000" dirty="0"/>
              <a:t>PPE</a:t>
            </a:r>
            <a:r>
              <a:rPr lang="ja-JP" altLang="en-US" sz="2000" dirty="0"/>
              <a:t>装着し、</a:t>
            </a:r>
            <a:r>
              <a:rPr lang="en-US" altLang="ja-JP" sz="2000" dirty="0"/>
              <a:t>PCR</a:t>
            </a:r>
            <a:r>
              <a:rPr lang="ja-JP" altLang="en-US" sz="2000" dirty="0"/>
              <a:t>検査と同時にインフルエンザ抗原検査なども併用するか検討</a:t>
            </a:r>
            <a:endParaRPr lang="en-US" altLang="ja-JP" sz="2000" dirty="0"/>
          </a:p>
          <a:p>
            <a:r>
              <a:rPr lang="en-US" altLang="ja-JP" sz="2000" dirty="0"/>
              <a:t>PCR</a:t>
            </a:r>
            <a:r>
              <a:rPr lang="ja-JP" altLang="en-US" sz="2000" dirty="0"/>
              <a:t>陰性であっても偽陰性の可能性もあるので、感染者対応は原則継続する。</a:t>
            </a:r>
            <a:endParaRPr lang="en-US" altLang="ja-JP" sz="2000" dirty="0"/>
          </a:p>
          <a:p>
            <a:r>
              <a:rPr lang="ja-JP" altLang="en-US" sz="2000" dirty="0"/>
              <a:t>なお、入院時は面会不可になる可能性も説明</a:t>
            </a:r>
            <a:endParaRPr lang="en-US" altLang="ja-JP" sz="2000" dirty="0"/>
          </a:p>
          <a:p>
            <a:endParaRPr kumimoji="1" lang="ja-JP" alt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45309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4E16A4D8-063A-48BD-B6E7-1E9EB204321D}"/>
              </a:ext>
            </a:extLst>
          </p:cNvPr>
          <p:cNvSpPr>
            <a:spLocks noGrp="1"/>
          </p:cNvSpPr>
          <p:nvPr>
            <p:ph type="title"/>
          </p:nvPr>
        </p:nvSpPr>
        <p:spPr>
          <a:xfrm>
            <a:off x="643467" y="321734"/>
            <a:ext cx="10905066" cy="1135737"/>
          </a:xfrm>
        </p:spPr>
        <p:txBody>
          <a:bodyPr>
            <a:normAutofit/>
          </a:bodyPr>
          <a:lstStyle/>
          <a:p>
            <a:r>
              <a:rPr kumimoji="1" lang="en-US" altLang="ja-JP" sz="3600" dirty="0"/>
              <a:t>PCR</a:t>
            </a:r>
            <a:r>
              <a:rPr kumimoji="1" lang="ja-JP" altLang="en-US" sz="3600" dirty="0"/>
              <a:t>検査について</a:t>
            </a:r>
            <a:r>
              <a:rPr kumimoji="1" lang="en-US" altLang="ja-JP" sz="2800" dirty="0"/>
              <a:t>(PPE</a:t>
            </a:r>
            <a:r>
              <a:rPr kumimoji="1" lang="ja-JP" altLang="en-US" sz="2800" dirty="0"/>
              <a:t>？鼻腔？唾液？三重梱包？）</a:t>
            </a:r>
          </a:p>
        </p:txBody>
      </p:sp>
      <p:sp>
        <p:nvSpPr>
          <p:cNvPr id="3" name="コンテンツ プレースホルダー 2">
            <a:extLst>
              <a:ext uri="{FF2B5EF4-FFF2-40B4-BE49-F238E27FC236}">
                <a16:creationId xmlns:a16="http://schemas.microsoft.com/office/drawing/2014/main" id="{CF9DC1E7-DEF2-4DE6-9EF9-FA5E67C50C34}"/>
              </a:ext>
            </a:extLst>
          </p:cNvPr>
          <p:cNvSpPr>
            <a:spLocks noGrp="1"/>
          </p:cNvSpPr>
          <p:nvPr>
            <p:ph idx="1"/>
          </p:nvPr>
        </p:nvSpPr>
        <p:spPr>
          <a:xfrm>
            <a:off x="643467" y="1782981"/>
            <a:ext cx="10905066" cy="4393982"/>
          </a:xfrm>
        </p:spPr>
        <p:txBody>
          <a:bodyPr>
            <a:normAutofit/>
          </a:bodyPr>
          <a:lstStyle/>
          <a:p>
            <a:r>
              <a:rPr kumimoji="1" lang="ja-JP" altLang="en-US" sz="2000" dirty="0"/>
              <a:t>行政検査：原則</a:t>
            </a:r>
            <a:r>
              <a:rPr lang="ja-JP" altLang="en-US" sz="2000" dirty="0"/>
              <a:t>濃厚接触者等</a:t>
            </a:r>
            <a:r>
              <a:rPr kumimoji="1" lang="ja-JP" altLang="en-US" sz="2000" dirty="0"/>
              <a:t>に対して、保健所等に事前相談し、実施、検体は保健所へ届ける</a:t>
            </a:r>
            <a:endParaRPr kumimoji="1" lang="en-US" altLang="ja-JP" sz="2000" dirty="0"/>
          </a:p>
          <a:p>
            <a:endParaRPr kumimoji="1" lang="en-US" altLang="ja-JP" sz="2000" dirty="0"/>
          </a:p>
          <a:p>
            <a:r>
              <a:rPr lang="ja-JP" altLang="en-US" sz="2000" dirty="0"/>
              <a:t>自費検査：原則無症状者に対して、まず検査して、</a:t>
            </a:r>
            <a:r>
              <a:rPr lang="en-US" altLang="ja-JP" sz="2000" dirty="0"/>
              <a:t>3</a:t>
            </a:r>
            <a:r>
              <a:rPr lang="ja-JP" altLang="en-US" sz="2000" dirty="0"/>
              <a:t>重梱包の上、検査会社に連絡の上提出</a:t>
            </a:r>
            <a:endParaRPr lang="en-US" altLang="ja-JP" sz="2000" dirty="0"/>
          </a:p>
          <a:p>
            <a:endParaRPr lang="en-US" altLang="ja-JP" sz="2000" dirty="0"/>
          </a:p>
          <a:p>
            <a:r>
              <a:rPr kumimoji="1" lang="ja-JP" altLang="en-US" sz="2000" dirty="0"/>
              <a:t>保険検査：原則濃厚接触以外の有症状者等に対して、自費検査と同様→現在申請中</a:t>
            </a:r>
            <a:endParaRPr kumimoji="1" lang="en-US" altLang="ja-JP" sz="2000" dirty="0"/>
          </a:p>
          <a:p>
            <a:endParaRPr lang="en-US" altLang="ja-JP" sz="2000" dirty="0"/>
          </a:p>
          <a:p>
            <a:r>
              <a:rPr kumimoji="1" lang="ja-JP" altLang="en-US" sz="2000" dirty="0"/>
              <a:t>職員検査：自費検査（唾液検査</a:t>
            </a:r>
            <a:r>
              <a:rPr kumimoji="1" lang="en-US" altLang="ja-JP" sz="2000" dirty="0"/>
              <a:t>)</a:t>
            </a:r>
            <a:r>
              <a:rPr kumimoji="1" lang="ja-JP" altLang="en-US" sz="2000" dirty="0"/>
              <a:t>、行政検査</a:t>
            </a:r>
            <a:r>
              <a:rPr kumimoji="1" lang="en-US" altLang="ja-JP" sz="2000" dirty="0"/>
              <a:t>(</a:t>
            </a:r>
            <a:r>
              <a:rPr kumimoji="1" lang="ja-JP" altLang="en-US" sz="2000" dirty="0"/>
              <a:t>濃厚接触時等）を検討</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204311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2421</TotalTime>
  <Words>1825</Words>
  <Application>Microsoft Office PowerPoint</Application>
  <PresentationFormat>ワイド画面</PresentationFormat>
  <Paragraphs>156</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HGS創英角ｺﾞｼｯｸUB</vt:lpstr>
      <vt:lpstr>ＭＳ Ｐゴシック</vt:lpstr>
      <vt:lpstr>ＭＳ ゴシック</vt:lpstr>
      <vt:lpstr>游ゴシック</vt:lpstr>
      <vt:lpstr>游ゴシック Light</vt:lpstr>
      <vt:lpstr>Arial</vt:lpstr>
      <vt:lpstr>Office テーマ</vt:lpstr>
      <vt:lpstr>三育会のCOVID-19対応について 2020・07・17</vt:lpstr>
      <vt:lpstr>COVID-19対策概要</vt:lpstr>
      <vt:lpstr>COVID-19予防策の原則</vt:lpstr>
      <vt:lpstr>最低限守るべき事項</vt:lpstr>
      <vt:lpstr>できれば守るべき事項</vt:lpstr>
      <vt:lpstr>準備</vt:lpstr>
      <vt:lpstr>診療体制</vt:lpstr>
      <vt:lpstr>発熱者対応のフロー～PCR検査実施前に必ず周囲との相談を～</vt:lpstr>
      <vt:lpstr>PCR検査について(PPE？鼻腔？唾液？三重梱包？）</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第89回三育会大学</dc:title>
  <dc:creator>英　裕雄</dc:creator>
  <cp:lastModifiedBy>英　裕雄</cp:lastModifiedBy>
  <cp:revision>20</cp:revision>
  <dcterms:created xsi:type="dcterms:W3CDTF">2020-07-16T21:06:14Z</dcterms:created>
  <dcterms:modified xsi:type="dcterms:W3CDTF">2020-07-19T00:32:30Z</dcterms:modified>
</cp:coreProperties>
</file>